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400" r:id="rId2"/>
    <p:sldId id="503" r:id="rId3"/>
    <p:sldId id="475" r:id="rId4"/>
    <p:sldId id="477" r:id="rId5"/>
    <p:sldId id="521" r:id="rId6"/>
    <p:sldId id="510" r:id="rId7"/>
    <p:sldId id="506" r:id="rId8"/>
    <p:sldId id="520" r:id="rId9"/>
    <p:sldId id="522" r:id="rId10"/>
    <p:sldId id="39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B16D"/>
    <a:srgbClr val="106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327" autoAdjust="0"/>
  </p:normalViewPr>
  <p:slideViewPr>
    <p:cSldViewPr snapToGrid="0">
      <p:cViewPr varScale="1">
        <p:scale>
          <a:sx n="102" d="100"/>
          <a:sy n="102" d="100"/>
        </p:scale>
        <p:origin x="138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9688D9F6-304F-A54F-A7B3-A8861CB7711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FCFFF90A-CF9B-464D-8FDB-9DE900E7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159">
              <a:defRPr/>
            </a:pPr>
            <a:fld id="{FCFFF90A-CF9B-464D-8FDB-9DE900E7C0F9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4159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940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8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21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1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45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1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0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28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B24E-2DA7-C94A-8CA3-6C60A761D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09EE6-FC77-D04A-AE94-FACD65F38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8A05-CCBF-BF49-844D-77FCEABC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62473-63E8-A445-A5ED-57493257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9D3D-B0C8-AD40-8B7E-DF65BE5C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66F5-C48C-A140-AF6A-BD3AE96B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D81EB-DD05-3C49-8168-F8DCE6495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EF82-EF15-D046-87A7-A3B0BAA2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A1C2C-52C2-1F48-BDD6-3E57D0B9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45058-A927-E347-BFAA-55120003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6C541-CB03-1D41-ABF9-3350E489F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D73B9-8BE7-D449-B958-5C851E297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D897C-0376-294E-9400-CC5161F2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CC70E-48EE-E94D-881A-7AD7D6A1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42E3D-6ECC-AE47-9865-1DF558E2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8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92D0-BD0F-BA4D-87C5-4E4AD8E3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1D3A7-F036-DF49-B178-0C1171D92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3CBF7-AB05-E74E-B582-E836D78DF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DE9E6-FEDA-7A47-BF5B-F7640653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2E17E-B57E-6649-B610-70A3EA4A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2F8D-684D-D941-A840-AAA5A747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6984F-3C99-2643-A230-8845EA72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5B43C-89B5-E14F-A7DF-6A71E8AF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0AC62-02E5-694A-B2A5-540218102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A03B2-1452-0D48-A471-23EBFE7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5830-490B-BB45-B765-164BEC0E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0AF1-2404-B342-B6FC-3212117F2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9E3BD-0EC3-6844-A568-CBAD2DA66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7F299-E1CD-534B-A149-FE5C4E64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3E657-0BB3-A740-8911-B81FF834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9B500-4F19-FD40-9D31-FA8D5426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596B2-DD27-C04F-BC7F-B784147F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62C89-98E9-F94C-BD2A-6E941FED1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159BF-72E0-6842-AB6A-C0C31E844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F91FC-31F1-2C47-BA83-DF790DF17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A1C54-7656-DB47-A20D-D1241CC93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B7286-7743-8941-93C0-31095F98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203B0F-D46F-0644-BF08-0F3D5F69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75E5CA-6168-3F4D-B956-FD2DE6DC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0CF0-B73C-1D4E-9BD6-7F29E300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7CE2C-4A1A-A94F-B7FF-2BFC44F3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26EC5-DB23-AC43-8F9D-220CA877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BF522-3317-8F48-9540-42DB953B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8DDF6A-DC98-7844-9930-EEE8E9BB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AE833-4928-7743-9DE8-E01D2C2A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AD19E-8E78-8447-B9E9-A6195E9D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271F-0454-6144-A52A-AF863B1E9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05357-9254-3C43-BDD4-12571C3CC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B27CE-089B-6F41-9EF9-4C9242CA8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3B2EB-780E-DB40-AC4C-464056EE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ED0FE-807B-1946-A286-52F26989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CC40A-12CD-3C45-8D3A-872CC879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E5AF-734C-9341-B064-191190FD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826D87-6249-2E45-9A37-1E6710688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59E3D-6613-DD4A-A1F6-010A9F4C5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01659-8454-374F-B595-B513B14B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183B6-BFAE-DF41-A18F-C8CA707F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F5B28-28E4-9047-AE71-659403D5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DD064-0A6B-F343-A87D-063057FD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AA604-8B43-F640-8E00-5AE97CD2A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D1875-6B6F-FC4F-A7BE-62ED2A0BE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391F2-64C7-4D8E-A700-555D50724547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8E697-BC2F-034E-9D09-39907A40F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D2EF7-8B28-7F4C-A241-2C8248D47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4D58-1B43-432B-A786-A11089BAD0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9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ublicinsight.io/research/us-jobs-report/" TargetMode="Externa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14.jpeg"/><Relationship Id="rId7" Type="http://schemas.openxmlformats.org/officeDocument/2006/relationships/hyperlink" Target="http://www.publicinsight.io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an.Quigg@publicinsight.io" TargetMode="External"/><Relationship Id="rId5" Type="http://schemas.openxmlformats.org/officeDocument/2006/relationships/hyperlink" Target="https://my-schedule.timetrade.com/app/td-2136687/workflows/tsxzm/schedule/welcome?wfsid=16a5be04-baba97f6-16a5bdb5-baba97f6-00000002-9v8f8hmle0irsi2iarh5qj5j92cis48b&amp;view=full&amp;fs=1" TargetMode="External"/><Relationship Id="rId4" Type="http://schemas.openxmlformats.org/officeDocument/2006/relationships/hyperlink" Target="https://my-schedule.timetrade.com/app/td-2136687/workflows/tsxzm/schedule/welcome?wfsid=16a5be04-baba97f6-16a5be82-baba97f6-00000002-52crj82hbq5mm1natt8eti932r73i3pj&amp;view=full&amp;fs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AF0C1D74-D1B2-AE4B-89A7-5CB8D16E8A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6BB2A9F-8E68-8644-9106-DC0FAF0C0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016" y="2976532"/>
            <a:ext cx="9913624" cy="967129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U.S. Jobs </a:t>
            </a:r>
            <a:r>
              <a:rPr lang="en-US" sz="4400" dirty="0">
                <a:solidFill>
                  <a:schemeClr val="bg1"/>
                </a:solidFill>
              </a:rPr>
              <a:t>Market – August Update</a:t>
            </a:r>
            <a:endParaRPr lang="en-US" sz="4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538B927-DF19-E247-B058-B1C367917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207" y="3943661"/>
            <a:ext cx="6387155" cy="1078173"/>
          </a:xfrm>
        </p:spPr>
        <p:txBody>
          <a:bodyPr anchor="ctr"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September 18, 2023</a:t>
            </a:r>
          </a:p>
          <a:p>
            <a:pPr algn="l"/>
            <a:r>
              <a:rPr lang="en-US" sz="2200" dirty="0">
                <a:solidFill>
                  <a:srgbClr val="FFFFFF"/>
                </a:solidFill>
              </a:rPr>
              <a:t>Dan Quigg — CEO, Public Insight Data Corporation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3355AE-5186-8342-835F-13BDC56067A8}"/>
              </a:ext>
            </a:extLst>
          </p:cNvPr>
          <p:cNvSpPr/>
          <p:nvPr/>
        </p:nvSpPr>
        <p:spPr>
          <a:xfrm>
            <a:off x="0" y="6620718"/>
            <a:ext cx="12192000" cy="237281"/>
          </a:xfrm>
          <a:prstGeom prst="rect">
            <a:avLst/>
          </a:prstGeom>
          <a:solidFill>
            <a:srgbClr val="106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D05E44-F1D2-964F-BA6B-778B16903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207" y="1106480"/>
            <a:ext cx="1966472" cy="6447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2B6441-23D5-47EB-87EA-D5EA9564C352}"/>
              </a:ext>
            </a:extLst>
          </p:cNvPr>
          <p:cNvSpPr txBox="1"/>
          <p:nvPr/>
        </p:nvSpPr>
        <p:spPr>
          <a:xfrm>
            <a:off x="8429376" y="493443"/>
            <a:ext cx="3696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Sign up for our free service at 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https://publicinsight.io/research/us-jobs-report/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966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Background pattern&#10;&#10;Description automatically generated">
            <a:extLst>
              <a:ext uri="{FF2B5EF4-FFF2-40B4-BE49-F238E27FC236}">
                <a16:creationId xmlns:a16="http://schemas.microsoft.com/office/drawing/2014/main" id="{984B3372-992F-024D-8148-9C3A51DBC0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4" y="9171"/>
            <a:ext cx="12181172" cy="2750962"/>
          </a:xfrm>
          <a:prstGeom prst="rect">
            <a:avLst/>
          </a:prstGeom>
        </p:spPr>
      </p:pic>
      <p:sp>
        <p:nvSpPr>
          <p:cNvPr id="26" name="Title 3">
            <a:extLst>
              <a:ext uri="{FF2B5EF4-FFF2-40B4-BE49-F238E27FC236}">
                <a16:creationId xmlns:a16="http://schemas.microsoft.com/office/drawing/2014/main" id="{B07737E2-4B35-DC4B-B4FE-E6F420AD3DB1}"/>
              </a:ext>
            </a:extLst>
          </p:cNvPr>
          <p:cNvSpPr txBox="1">
            <a:spLocks/>
          </p:cNvSpPr>
          <p:nvPr/>
        </p:nvSpPr>
        <p:spPr>
          <a:xfrm>
            <a:off x="-1" y="5884333"/>
            <a:ext cx="12191996" cy="101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SemiBold" pitchFamily="2" charset="77"/>
              <a:ea typeface="+mj-e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4844B-2495-4904-909E-834C211BBC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79972" y="985088"/>
            <a:ext cx="8493933" cy="1600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dirty="0">
                <a:solidFill>
                  <a:srgbClr val="FFFFFF"/>
                </a:solidFill>
              </a:rPr>
              <a:t>How Can TalentView Help Your Company with Data-Driven Decision Making?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5B1088E-EAF8-4544-B87A-58C0E330ECC5}"/>
              </a:ext>
            </a:extLst>
          </p:cNvPr>
          <p:cNvSpPr txBox="1">
            <a:spLocks/>
          </p:cNvSpPr>
          <p:nvPr/>
        </p:nvSpPr>
        <p:spPr>
          <a:xfrm>
            <a:off x="957084" y="3368105"/>
            <a:ext cx="9572655" cy="1363028"/>
          </a:xfrm>
          <a:prstGeom prst="rect">
            <a:avLst/>
          </a:prstGeom>
          <a:ln w="19050">
            <a:noFill/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Schedule a personalized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discussion of your needs</a:t>
            </a:r>
          </a:p>
        </p:txBody>
      </p:sp>
      <p:sp>
        <p:nvSpPr>
          <p:cNvPr id="7" name="Rounded Rectangle 6">
            <a:hlinkClick r:id="rId4"/>
            <a:extLst>
              <a:ext uri="{FF2B5EF4-FFF2-40B4-BE49-F238E27FC236}">
                <a16:creationId xmlns:a16="http://schemas.microsoft.com/office/drawing/2014/main" id="{52DE64C1-3A8D-CA4A-BD1C-EA67E30594EB}"/>
              </a:ext>
            </a:extLst>
          </p:cNvPr>
          <p:cNvSpPr/>
          <p:nvPr/>
        </p:nvSpPr>
        <p:spPr>
          <a:xfrm>
            <a:off x="4414352" y="4743009"/>
            <a:ext cx="2658117" cy="661621"/>
          </a:xfrm>
          <a:prstGeom prst="roundRect">
            <a:avLst>
              <a:gd name="adj" fmla="val 50000"/>
            </a:avLst>
          </a:prstGeom>
          <a:solidFill>
            <a:srgbClr val="1FB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Poppins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Demo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Poppins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83CF32-DB31-894D-97D3-AADFD5C9825A}"/>
              </a:ext>
            </a:extLst>
          </p:cNvPr>
          <p:cNvSpPr txBox="1"/>
          <p:nvPr/>
        </p:nvSpPr>
        <p:spPr>
          <a:xfrm>
            <a:off x="2844971" y="6198031"/>
            <a:ext cx="3755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Dan.Quigg@publicinsight.io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https://www.linkedin.com/in/danquigg/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B53143-A6D4-1747-A609-37D90E06D620}"/>
              </a:ext>
            </a:extLst>
          </p:cNvPr>
          <p:cNvSpPr txBox="1"/>
          <p:nvPr/>
        </p:nvSpPr>
        <p:spPr>
          <a:xfrm>
            <a:off x="1372634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GET IN TOUCH: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ED86C6-5929-3947-91DE-6351D9C53B07}"/>
              </a:ext>
            </a:extLst>
          </p:cNvPr>
          <p:cNvSpPr txBox="1"/>
          <p:nvPr/>
        </p:nvSpPr>
        <p:spPr>
          <a:xfrm>
            <a:off x="6600162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VIEW WEBSITE: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350D79-BC57-684F-9A54-43D25BF06662}"/>
              </a:ext>
            </a:extLst>
          </p:cNvPr>
          <p:cNvSpPr txBox="1"/>
          <p:nvPr/>
        </p:nvSpPr>
        <p:spPr>
          <a:xfrm>
            <a:off x="8179378" y="6198031"/>
            <a:ext cx="309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www.PublicInsight.io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3F8839-FD30-2E4A-B247-1686EAA33A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28" y="428786"/>
            <a:ext cx="1748370" cy="5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2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JOLTS Summary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3F8BFA-B51F-03FE-132F-CB51458D8D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415" y="1245407"/>
            <a:ext cx="12192000" cy="544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8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5725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890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Posting Volume YoY and MoM Declines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E57E9E-D9AD-6096-B37D-6E95B64076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4936" y="1033146"/>
            <a:ext cx="9376711" cy="576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4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Quarterly Posting Summary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773A0A-76BB-6960-1981-A1A43BEDA2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34" y="1706398"/>
            <a:ext cx="11120247" cy="293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0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Urgent Jobs Increase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0BA1F0-BB6A-4538-8592-BE7D6AD3C4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7687" y="1239014"/>
            <a:ext cx="8931210" cy="549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5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Open Posting Aging Trailing 15 Months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EF66C6C-CAA2-1B73-3077-874C214BB6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229" y="1585756"/>
            <a:ext cx="5803533" cy="45510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E98514-FFE4-8C1A-7AA2-C7DF6062FC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9490" y="1588856"/>
            <a:ext cx="5806440" cy="454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6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Selective Industry Supply/Demand Challenges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E0A82F9-69B8-850B-3D23-106BA9EA44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8480" y="1218458"/>
            <a:ext cx="8889623" cy="552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0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Net Promoter Scores Move Slowly Forward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A31A2F-5C6D-2729-356D-F417E3E98C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4057" y="1125090"/>
            <a:ext cx="8268584" cy="56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40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What is Fixable?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425397-089F-DC30-B6F2-2A29A4A26C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217" y="1125090"/>
            <a:ext cx="1110615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8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Insight 1">
      <a:dk1>
        <a:srgbClr val="232A39"/>
      </a:dk1>
      <a:lt1>
        <a:srgbClr val="FFFFFF"/>
      </a:lt1>
      <a:dk2>
        <a:srgbClr val="0A4874"/>
      </a:dk2>
      <a:lt2>
        <a:srgbClr val="F6F7F6"/>
      </a:lt2>
      <a:accent1>
        <a:srgbClr val="0F6BAD"/>
      </a:accent1>
      <a:accent2>
        <a:srgbClr val="F6910D"/>
      </a:accent2>
      <a:accent3>
        <a:srgbClr val="1EB16C"/>
      </a:accent3>
      <a:accent4>
        <a:srgbClr val="EFC317"/>
      </a:accent4>
      <a:accent5>
        <a:srgbClr val="10A6A5"/>
      </a:accent5>
      <a:accent6>
        <a:srgbClr val="E6463C"/>
      </a:accent6>
      <a:hlink>
        <a:srgbClr val="BCBEBE"/>
      </a:hlink>
      <a:folHlink>
        <a:srgbClr val="0A487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22635</TotalTime>
  <Words>137</Words>
  <Application>Microsoft Office PowerPoint</Application>
  <PresentationFormat>Widescreen</PresentationFormat>
  <Paragraphs>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Poppins SemiBold</vt:lpstr>
      <vt:lpstr>Office Theme</vt:lpstr>
      <vt:lpstr>U.S. Jobs Market – August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TalentView Help Your Company with Data-Driven Decision Making?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Strategies Using Job Market Analytics</dc:title>
  <dc:creator>Dan Quigg</dc:creator>
  <cp:lastModifiedBy>Dan Quigg</cp:lastModifiedBy>
  <cp:revision>291</cp:revision>
  <cp:lastPrinted>2023-06-11T16:03:01Z</cp:lastPrinted>
  <dcterms:created xsi:type="dcterms:W3CDTF">2021-04-02T16:24:59Z</dcterms:created>
  <dcterms:modified xsi:type="dcterms:W3CDTF">2023-09-12T23:21:49Z</dcterms:modified>
</cp:coreProperties>
</file>