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sldIdLst>
    <p:sldId id="400" r:id="rId2"/>
    <p:sldId id="503" r:id="rId3"/>
    <p:sldId id="475" r:id="rId4"/>
    <p:sldId id="519" r:id="rId5"/>
    <p:sldId id="477" r:id="rId6"/>
    <p:sldId id="510" r:id="rId7"/>
    <p:sldId id="506" r:id="rId8"/>
    <p:sldId id="520" r:id="rId9"/>
    <p:sldId id="39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16D"/>
    <a:srgbClr val="106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327" autoAdjust="0"/>
  </p:normalViewPr>
  <p:slideViewPr>
    <p:cSldViewPr snapToGrid="0">
      <p:cViewPr varScale="1">
        <p:scale>
          <a:sx n="103" d="100"/>
          <a:sy n="103" d="100"/>
        </p:scale>
        <p:origin x="82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9688D9F6-304F-A54F-A7B3-A8861CB7711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FCFFF90A-CF9B-464D-8FDB-9DE900E7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8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2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4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1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3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FFF90A-CF9B-464D-8FDB-9DE900E7C0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8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159">
              <a:defRPr/>
            </a:pPr>
            <a:fld id="{FCFFF90A-CF9B-464D-8FDB-9DE900E7C0F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04159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5940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B24E-2DA7-C94A-8CA3-6C60A761D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09EE6-FC77-D04A-AE94-FACD65F3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8A05-CCBF-BF49-844D-77FCEAB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2473-63E8-A445-A5ED-57493257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9D3D-B0C8-AD40-8B7E-DF65BE5C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66F5-C48C-A140-AF6A-BD3AE96B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81EB-DD05-3C49-8168-F8DCE6495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F82-EF15-D046-87A7-A3B0BAA2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A1C2C-52C2-1F48-BDD6-3E57D0B90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45058-A927-E347-BFAA-55120003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6C541-CB03-1D41-ABF9-3350E489F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D73B9-8BE7-D449-B958-5C851E29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D897C-0376-294E-9400-CC5161F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CC70E-48EE-E94D-881A-7AD7D6A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2E3D-6ECC-AE47-9865-1DF558E2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792D0-BD0F-BA4D-87C5-4E4AD8E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3A7-F036-DF49-B178-0C1171D92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3CBF7-AB05-E74E-B582-E836D78D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DE9E6-FEDA-7A47-BF5B-F7640653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2E17E-B57E-6649-B610-70A3EA4A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7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2F8D-684D-D941-A840-AAA5A747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984F-3C99-2643-A230-8845EA720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5B43C-89B5-E14F-A7DF-6A71E8AF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AC62-02E5-694A-B2A5-540218102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03B2-1452-0D48-A471-23EBFE7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5830-490B-BB45-B765-164BEC0E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0AF1-2404-B342-B6FC-3212117F2F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9E3BD-0EC3-6844-A568-CBAD2DA6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7F299-E1CD-534B-A149-FE5C4E64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3E657-0BB3-A740-8911-B81FF834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9B500-4F19-FD40-9D31-FA8D5426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596B2-DD27-C04F-BC7F-B784147F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62C89-98E9-F94C-BD2A-6E941FED1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159BF-72E0-6842-AB6A-C0C31E84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F91FC-31F1-2C47-BA83-DF790DF17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A1C54-7656-DB47-A20D-D1241CC93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B7286-7743-8941-93C0-31095F98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03B0F-D46F-0644-BF08-0F3D5F69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75E5CA-6168-3F4D-B956-FD2DE6DC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1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0CF0-B73C-1D4E-9BD6-7F29E3006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7CE2C-4A1A-A94F-B7FF-2BFC44F3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26EC5-DB23-AC43-8F9D-220CA877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BF522-3317-8F48-9540-42DB953B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8DDF6A-DC98-7844-9930-EEE8E9B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AE833-4928-7743-9DE8-E01D2C2A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AD19E-8E78-8447-B9E9-A6195E9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271F-0454-6144-A52A-AF863B1E9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5357-9254-3C43-BDD4-12571C3C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27CE-089B-6F41-9EF9-4C9242CA8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2EB-780E-DB40-AC4C-464056EE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D0FE-807B-1946-A286-52F26989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CC40A-12CD-3C45-8D3A-872CC879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3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E5AF-734C-9341-B064-191190FD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26D87-6249-2E45-9A37-1E6710688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59E3D-6613-DD4A-A1F6-010A9F4C5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01659-8454-374F-B595-B513B14B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91F2-64C7-4D8E-A700-555D50724547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183B6-BFAE-DF41-A18F-C8CA707F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F5B28-28E4-9047-AE71-659403D5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4D58-1B43-432B-A786-A11089BA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DD064-0A6B-F343-A87D-063057FD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AA604-8B43-F640-8E00-5AE97CD2A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D1875-6B6F-FC4F-A7BE-62ED2A0BE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391F2-64C7-4D8E-A700-555D50724547}" type="datetimeFigureOut">
              <a:rPr lang="en-US" smtClean="0"/>
              <a:t>8/16/2023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8E697-BC2F-034E-9D09-39907A40F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D2EF7-8B28-7F4C-A241-2C8248D47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4D58-1B43-432B-A786-A11089BAD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ublicinsight.io/research/us-jobs-report/" TargetMode="Externa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13.jpeg"/><Relationship Id="rId7" Type="http://schemas.openxmlformats.org/officeDocument/2006/relationships/hyperlink" Target="http://www.publicinsight.i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an.Quigg@publicinsight.io" TargetMode="External"/><Relationship Id="rId5" Type="http://schemas.openxmlformats.org/officeDocument/2006/relationships/hyperlink" Target="https://my-schedule.timetrade.com/app/td-2136687/workflows/tsxzm/schedule/welcome?wfsid=16a5be04-baba97f6-16a5bdb5-baba97f6-00000002-9v8f8hmle0irsi2iarh5qj5j92cis48b&amp;view=full&amp;fs=1" TargetMode="External"/><Relationship Id="rId4" Type="http://schemas.openxmlformats.org/officeDocument/2006/relationships/hyperlink" Target="https://my-schedule.timetrade.com/app/td-2136687/workflows/tsxzm/schedule/welcome?wfsid=16a5be04-baba97f6-16a5be82-baba97f6-00000002-52crj82hbq5mm1natt8eti932r73i3pj&amp;view=full&amp;f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AF0C1D74-D1B2-AE4B-89A7-5CB8D16E8A2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BB2A9F-8E68-8644-9106-DC0FAF0C0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016" y="2976532"/>
            <a:ext cx="9913624" cy="967129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U.S. Jobs </a:t>
            </a:r>
            <a:r>
              <a:rPr lang="en-US" sz="4400" dirty="0">
                <a:solidFill>
                  <a:schemeClr val="bg1"/>
                </a:solidFill>
              </a:rPr>
              <a:t>Market – July Update</a:t>
            </a:r>
            <a:endParaRPr lang="en-US" sz="4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38B927-DF19-E247-B058-B1C36791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07" y="3943661"/>
            <a:ext cx="6387155" cy="1078173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August 18, 2023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Dan Quigg — CEO, Public Insight Data Corporation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355AE-5186-8342-835F-13BDC56067A8}"/>
              </a:ext>
            </a:extLst>
          </p:cNvPr>
          <p:cNvSpPr/>
          <p:nvPr/>
        </p:nvSpPr>
        <p:spPr>
          <a:xfrm>
            <a:off x="0" y="6620718"/>
            <a:ext cx="12192000" cy="237281"/>
          </a:xfrm>
          <a:prstGeom prst="rect">
            <a:avLst/>
          </a:prstGeom>
          <a:solidFill>
            <a:srgbClr val="106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D05E44-F1D2-964F-BA6B-778B16903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207" y="1106480"/>
            <a:ext cx="1966472" cy="6447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2B6441-23D5-47EB-87EA-D5EA9564C352}"/>
              </a:ext>
            </a:extLst>
          </p:cNvPr>
          <p:cNvSpPr txBox="1"/>
          <p:nvPr/>
        </p:nvSpPr>
        <p:spPr>
          <a:xfrm>
            <a:off x="8429376" y="493443"/>
            <a:ext cx="3696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Sign up for our free service at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https://publicinsight.io/research/us-jobs-report/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96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JOLTS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26E9D6-794C-DF03-E8C9-94309FAE5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654" y="1263694"/>
            <a:ext cx="117252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8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5725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89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Posting Volume YoY and MoM Declines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90CC62-E1F4-83EA-CE91-686067E519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5424" y="1106803"/>
            <a:ext cx="9315736" cy="57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4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5725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890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Fair Chance Jobs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ABEAD1-BF35-D3B0-A115-364142D52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3752" y="1181337"/>
            <a:ext cx="8979080" cy="55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2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Quarterly Posting Summary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435497-AE88-FF8A-4CE1-DD2702E85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17" y="1701439"/>
            <a:ext cx="11143765" cy="299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0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Open Posting Aging Trailing 15 Months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6E92F6-E88B-DD2D-4D29-74434E270D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83" y="1689451"/>
            <a:ext cx="5810563" cy="45510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F66C6C-CAA2-1B73-3077-874C214BB6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185" y="1689451"/>
            <a:ext cx="5803533" cy="45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6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Selective Industry Supply/Demand Challenges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3776A3-8C68-EC59-5564-915DF2FA3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34" y="1212508"/>
            <a:ext cx="11392578" cy="56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Background pattern&#10;&#10;Description automatically generated">
            <a:extLst>
              <a:ext uri="{FF2B5EF4-FFF2-40B4-BE49-F238E27FC236}">
                <a16:creationId xmlns:a16="http://schemas.microsoft.com/office/drawing/2014/main" id="{BDEFF173-EB90-5548-81BB-DC4140016D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6585" cy="109728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4E97491F-745F-D745-AED3-B770B493DBD5}"/>
              </a:ext>
            </a:extLst>
          </p:cNvPr>
          <p:cNvSpPr txBox="1">
            <a:spLocks/>
          </p:cNvSpPr>
          <p:nvPr/>
        </p:nvSpPr>
        <p:spPr>
          <a:xfrm>
            <a:off x="428634" y="9523"/>
            <a:ext cx="10759431" cy="110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tx1"/>
                </a:solidFill>
                <a:latin typeface="+mj-lt"/>
                <a:ea typeface="+mj-ea"/>
                <a:cs typeface="Poppins SemiBold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Franklin Gothic Medium" panose="020B0603020102020204" pitchFamily="34" charset="0"/>
              </a:rPr>
              <a:t>Net Promoter Scores Inching Back Up</a:t>
            </a:r>
          </a:p>
        </p:txBody>
      </p:sp>
      <p:pic>
        <p:nvPicPr>
          <p:cNvPr id="6" name="Picture 5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E11F0C6-C7D0-4D6F-8DFA-38847638F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0695" y="148127"/>
            <a:ext cx="693260" cy="7520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D59C3C-5C99-82BC-0A5D-3DEA9CCC2F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53" y="1199966"/>
            <a:ext cx="11355355" cy="555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Background pattern&#10;&#10;Description automatically generated">
            <a:extLst>
              <a:ext uri="{FF2B5EF4-FFF2-40B4-BE49-F238E27FC236}">
                <a16:creationId xmlns:a16="http://schemas.microsoft.com/office/drawing/2014/main" id="{984B3372-992F-024D-8148-9C3A51DBC0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4" y="9171"/>
            <a:ext cx="12181172" cy="2750962"/>
          </a:xfrm>
          <a:prstGeom prst="rect">
            <a:avLst/>
          </a:prstGeom>
        </p:spPr>
      </p:pic>
      <p:sp>
        <p:nvSpPr>
          <p:cNvPr id="26" name="Title 3">
            <a:extLst>
              <a:ext uri="{FF2B5EF4-FFF2-40B4-BE49-F238E27FC236}">
                <a16:creationId xmlns:a16="http://schemas.microsoft.com/office/drawing/2014/main" id="{B07737E2-4B35-DC4B-B4FE-E6F420AD3DB1}"/>
              </a:ext>
            </a:extLst>
          </p:cNvPr>
          <p:cNvSpPr txBox="1">
            <a:spLocks/>
          </p:cNvSpPr>
          <p:nvPr/>
        </p:nvSpPr>
        <p:spPr>
          <a:xfrm>
            <a:off x="-1" y="5884333"/>
            <a:ext cx="12191996" cy="1017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 SemiBold" pitchFamily="2" charset="77"/>
              <a:ea typeface="+mj-e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4844B-2495-4904-909E-834C211BB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79972" y="985088"/>
            <a:ext cx="8493933" cy="16002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dirty="0">
                <a:solidFill>
                  <a:srgbClr val="FFFFFF"/>
                </a:solidFill>
              </a:rPr>
              <a:t>How Can TalentView Help Your Company with Data-Driven Decision Making?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B1088E-EAF8-4544-B87A-58C0E330ECC5}"/>
              </a:ext>
            </a:extLst>
          </p:cNvPr>
          <p:cNvSpPr txBox="1">
            <a:spLocks/>
          </p:cNvSpPr>
          <p:nvPr/>
        </p:nvSpPr>
        <p:spPr>
          <a:xfrm>
            <a:off x="957084" y="3368105"/>
            <a:ext cx="9572655" cy="1363028"/>
          </a:xfrm>
          <a:prstGeom prst="rect">
            <a:avLst/>
          </a:prstGeom>
          <a:ln w="19050">
            <a:noFill/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a personalized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discussion of your needs</a:t>
            </a:r>
          </a:p>
        </p:txBody>
      </p:sp>
      <p:sp>
        <p:nvSpPr>
          <p:cNvPr id="7" name="Rounded Rectangle 6">
            <a:hlinkClick r:id="rId4"/>
            <a:extLst>
              <a:ext uri="{FF2B5EF4-FFF2-40B4-BE49-F238E27FC236}">
                <a16:creationId xmlns:a16="http://schemas.microsoft.com/office/drawing/2014/main" id="{52DE64C1-3A8D-CA4A-BD1C-EA67E30594EB}"/>
              </a:ext>
            </a:extLst>
          </p:cNvPr>
          <p:cNvSpPr/>
          <p:nvPr/>
        </p:nvSpPr>
        <p:spPr>
          <a:xfrm>
            <a:off x="4414352" y="4743009"/>
            <a:ext cx="2658117" cy="661621"/>
          </a:xfrm>
          <a:prstGeom prst="roundRect">
            <a:avLst>
              <a:gd name="adj" fmla="val 50000"/>
            </a:avLst>
          </a:prstGeom>
          <a:solidFill>
            <a:srgbClr val="1FB1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Poppins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Schedule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Medium" panose="020B0603020102020204"/>
              <a:ea typeface="+mn-ea"/>
              <a:cs typeface="Poppins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83CF32-DB31-894D-97D3-AADFD5C9825A}"/>
              </a:ext>
            </a:extLst>
          </p:cNvPr>
          <p:cNvSpPr txBox="1"/>
          <p:nvPr/>
        </p:nvSpPr>
        <p:spPr>
          <a:xfrm>
            <a:off x="2844971" y="6198031"/>
            <a:ext cx="3755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Dan.Quigg@publicinsight.io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F6BAD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https://www.linkedin.com/in/danquigg/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B53143-A6D4-1747-A609-37D90E06D620}"/>
              </a:ext>
            </a:extLst>
          </p:cNvPr>
          <p:cNvSpPr txBox="1"/>
          <p:nvPr/>
        </p:nvSpPr>
        <p:spPr>
          <a:xfrm>
            <a:off x="1372634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GET IN TOUCH: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ED86C6-5929-3947-91DE-6351D9C53B07}"/>
              </a:ext>
            </a:extLst>
          </p:cNvPr>
          <p:cNvSpPr txBox="1"/>
          <p:nvPr/>
        </p:nvSpPr>
        <p:spPr>
          <a:xfrm>
            <a:off x="6600162" y="6209907"/>
            <a:ext cx="17443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232A39"/>
                </a:solidFill>
                <a:effectLst/>
                <a:uLnTx/>
                <a:uFillTx/>
                <a:latin typeface="Franklin Gothic Medium" panose="020B0603020102020204"/>
                <a:ea typeface="+mn-ea"/>
                <a:cs typeface="+mn-cs"/>
              </a:rPr>
              <a:t>VIEW WEBSITE: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350D79-BC57-684F-9A54-43D25BF06662}"/>
              </a:ext>
            </a:extLst>
          </p:cNvPr>
          <p:cNvSpPr txBox="1"/>
          <p:nvPr/>
        </p:nvSpPr>
        <p:spPr>
          <a:xfrm>
            <a:off x="8179378" y="6198031"/>
            <a:ext cx="309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www.PublicInsight.io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3F8839-FD30-2E4A-B247-1686EAA33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28" y="428786"/>
            <a:ext cx="1748370" cy="5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Insight 1">
      <a:dk1>
        <a:srgbClr val="232A39"/>
      </a:dk1>
      <a:lt1>
        <a:srgbClr val="FFFFFF"/>
      </a:lt1>
      <a:dk2>
        <a:srgbClr val="0A4874"/>
      </a:dk2>
      <a:lt2>
        <a:srgbClr val="F6F7F6"/>
      </a:lt2>
      <a:accent1>
        <a:srgbClr val="0F6BAD"/>
      </a:accent1>
      <a:accent2>
        <a:srgbClr val="F6910D"/>
      </a:accent2>
      <a:accent3>
        <a:srgbClr val="1EB16C"/>
      </a:accent3>
      <a:accent4>
        <a:srgbClr val="EFC317"/>
      </a:accent4>
      <a:accent5>
        <a:srgbClr val="10A6A5"/>
      </a:accent5>
      <a:accent6>
        <a:srgbClr val="E6463C"/>
      </a:accent6>
      <a:hlink>
        <a:srgbClr val="BCBEBE"/>
      </a:hlink>
      <a:folHlink>
        <a:srgbClr val="0A4874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22394</TotalTime>
  <Words>132</Words>
  <Application>Microsoft Office PowerPoint</Application>
  <PresentationFormat>Widescreen</PresentationFormat>
  <Paragraphs>28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Poppins SemiBold</vt:lpstr>
      <vt:lpstr>Office Theme</vt:lpstr>
      <vt:lpstr>U.S. Jobs Market – July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TalentView Help Your Company with Data-Driven Decision Making?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Strategies Using Job Market Analytics</dc:title>
  <dc:creator>Dan Quigg</dc:creator>
  <cp:lastModifiedBy>Dan Quigg</cp:lastModifiedBy>
  <cp:revision>288</cp:revision>
  <cp:lastPrinted>2023-06-11T16:03:01Z</cp:lastPrinted>
  <dcterms:created xsi:type="dcterms:W3CDTF">2021-04-02T16:24:59Z</dcterms:created>
  <dcterms:modified xsi:type="dcterms:W3CDTF">2023-08-16T19:46:12Z</dcterms:modified>
</cp:coreProperties>
</file>