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400" r:id="rId2"/>
    <p:sldId id="503" r:id="rId3"/>
    <p:sldId id="504" r:id="rId4"/>
    <p:sldId id="515" r:id="rId5"/>
    <p:sldId id="475" r:id="rId6"/>
    <p:sldId id="477" r:id="rId7"/>
    <p:sldId id="478" r:id="rId8"/>
    <p:sldId id="510" r:id="rId9"/>
    <p:sldId id="511" r:id="rId10"/>
    <p:sldId id="513" r:id="rId11"/>
    <p:sldId id="517" r:id="rId12"/>
    <p:sldId id="514" r:id="rId13"/>
    <p:sldId id="506" r:id="rId14"/>
    <p:sldId id="39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16D"/>
    <a:srgbClr val="10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27" autoAdjust="0"/>
  </p:normalViewPr>
  <p:slideViewPr>
    <p:cSldViewPr snapToGrid="0">
      <p:cViewPr varScale="1">
        <p:scale>
          <a:sx n="103" d="100"/>
          <a:sy n="103" d="100"/>
        </p:scale>
        <p:origin x="8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an\Dropbox\Public%20Insight%20Docs\Presentations\Blogs%20and%20Articles\Monthly%20Jobs%20Reports\Analysis\Posting%20Statistic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an\Dropbox\Public%20Insight%20Docs\Presentations\Blogs%20and%20Articles\Monthly%20Jobs%20Reports\Analysis\Posting%20Statistic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Aging'!$B$1:$Y$1</cx:f>
        <cx:lvl ptCount="24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  <cx:pt idx="20">28-Feb</cx:pt>
          <cx:pt idx="21">31-Mar</cx:pt>
          <cx:pt idx="22">30-Apr</cx:pt>
          <cx:pt idx="23">31-May</cx:pt>
        </cx:lvl>
      </cx:strDim>
      <cx:numDim type="val">
        <cx:f dir="row">'Open Posting Aging'!$B$33:$Y$33</cx:f>
        <cx:lvl ptCount="24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  <cx:pt idx="11">102.81</cx:pt>
          <cx:pt idx="12">103.95999999999999</cx:pt>
          <cx:pt idx="13">114.26000000000001</cx:pt>
          <cx:pt idx="14">117.48</cx:pt>
          <cx:pt idx="15">120.72</cx:pt>
          <cx:pt idx="16">123.65000000000001</cx:pt>
          <cx:pt idx="17">135.34</cx:pt>
          <cx:pt idx="18">145.06</cx:pt>
          <cx:pt idx="19">147.5</cx:pt>
          <cx:pt idx="20">153.40000000000001</cx:pt>
          <cx:pt idx="21">141.97</cx:pt>
          <cx:pt idx="22">150.13999999999999</cx:pt>
          <cx:pt idx="23">145.24000000000001</cx:pt>
        </cx:lvl>
      </cx:numDim>
    </cx:data>
  </cx:chartData>
  <cx:chart>
    <cx:title pos="t" align="ctr" overlay="0">
      <cx:tx>
        <cx:txData>
          <cx:v>Avg. Aging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Avg. Aging</a:t>
          </a:r>
        </a:p>
      </cx:txPr>
    </cx:title>
    <cx:plotArea>
      <cx:plotAreaRegion>
        <cx:series layoutId="funnel" uniqueId="{63B1DFD1-C456-4541-B9A4-6E288A0F72EF}">
          <cx:tx>
            <cx:txData>
              <cx:f>'Open Posting Aging'!$A$33</cx:f>
              <cx:v>Avg. Aging</cx:v>
            </cx:txData>
          </cx:tx>
          <cx:dataLabels/>
          <cx:dataId val="0"/>
        </cx:series>
      </cx:plotAreaRegion>
      <cx:axis id="0">
        <cx:catScaling gapWidth="0.0599999987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'Open Posting Aging'!$B$1:$Y$1</cx:f>
        <cx:lvl ptCount="24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  <cx:pt idx="20">28-Feb</cx:pt>
          <cx:pt idx="21">31-Mar</cx:pt>
          <cx:pt idx="22">30-Apr</cx:pt>
          <cx:pt idx="23">31-May</cx:pt>
        </cx:lvl>
      </cx:strDim>
      <cx:numDim type="val">
        <cx:f dir="row">'Open Posting Aging'!$B$32:$Y$32</cx:f>
        <cx:lvl ptCount="24" formatCode="_(* #,##0_);_(* \(#,##0\);_(* &quot;-&quot;??_);_(@_)">
          <cx:pt idx="0">4076825</cx:pt>
          <cx:pt idx="1">4190686</cx:pt>
          <cx:pt idx="2">4909489</cx:pt>
          <cx:pt idx="3">4722468</cx:pt>
          <cx:pt idx="4">4313420</cx:pt>
          <cx:pt idx="5">4109344</cx:pt>
          <cx:pt idx="6">3487996</cx:pt>
          <cx:pt idx="7">3634568</cx:pt>
          <cx:pt idx="8">3763114</cx:pt>
          <cx:pt idx="9">4304367</cx:pt>
          <cx:pt idx="10">3718933</cx:pt>
          <cx:pt idx="11">3512475</cx:pt>
          <cx:pt idx="12">3865822</cx:pt>
          <cx:pt idx="13">3254622</cx:pt>
          <cx:pt idx="14">3515854</cx:pt>
          <cx:pt idx="15">3501934</cx:pt>
          <cx:pt idx="16">3483147</cx:pt>
          <cx:pt idx="17">3262798</cx:pt>
          <cx:pt idx="18">3153020</cx:pt>
          <cx:pt idx="19">3276101</cx:pt>
          <cx:pt idx="20">3137801</cx:pt>
          <cx:pt idx="21">3488712</cx:pt>
          <cx:pt idx="22">2858760</cx:pt>
          <cx:pt idx="23">3235372</cx:pt>
        </cx:lvl>
      </cx:numDim>
    </cx:data>
    <cx:data id="1">
      <cx:strDim type="cat">
        <cx:f dir="row">'Open Posting Aging'!$B$1:$Y$1</cx:f>
        <cx:lvl ptCount="24">
          <cx:pt idx="0">10-Jul</cx:pt>
          <cx:pt idx="1">6-Aug</cx:pt>
          <cx:pt idx="2">10-Sep</cx:pt>
          <cx:pt idx="3">8-Oct</cx:pt>
          <cx:pt idx="4">12-Nov</cx:pt>
          <cx:pt idx="5">10-Dec</cx:pt>
          <cx:pt idx="6">14-Jan</cx:pt>
          <cx:pt idx="7">11-Feb</cx:pt>
          <cx:pt idx="8">4-Mar</cx:pt>
          <cx:pt idx="9">31-Mar</cx:pt>
          <cx:pt idx="10">6-May</cx:pt>
          <cx:pt idx="11">3-Jun</cx:pt>
          <cx:pt idx="12">30-Jun</cx:pt>
          <cx:pt idx="13">5-Aug</cx:pt>
          <cx:pt idx="14">31-Aug</cx:pt>
          <cx:pt idx="15">30-Sep</cx:pt>
          <cx:pt idx="16">31-Oct</cx:pt>
          <cx:pt idx="17">30-Nov</cx:pt>
          <cx:pt idx="18">31-Dec</cx:pt>
          <cx:pt idx="19">31-Jan</cx:pt>
          <cx:pt idx="20">28-Feb</cx:pt>
          <cx:pt idx="21">31-Mar</cx:pt>
          <cx:pt idx="22">30-Apr</cx:pt>
          <cx:pt idx="23">31-May</cx:pt>
        </cx:lvl>
      </cx:strDim>
      <cx:numDim type="val">
        <cx:f dir="row">'Open Posting Aging'!$B$33:$Y$33</cx:f>
        <cx:lvl ptCount="24" formatCode="_(* #,##0.00_);_(* \(#,##0.00\);_(* &quot;-&quot;??_);_(@_)">
          <cx:pt idx="0">57.969999999999999</cx:pt>
          <cx:pt idx="1">62.920000000000002</cx:pt>
          <cx:pt idx="2">64.859999999999999</cx:pt>
          <cx:pt idx="3">72.799999999999997</cx:pt>
          <cx:pt idx="4">86.5</cx:pt>
          <cx:pt idx="5">92.659999999999997</cx:pt>
          <cx:pt idx="6">109.14</cx:pt>
          <cx:pt idx="7">103.93000000000001</cx:pt>
          <cx:pt idx="8">94.799999999999997</cx:pt>
          <cx:pt idx="9">87.090000000000003</cx:pt>
          <cx:pt idx="10">87.090000000000003</cx:pt>
          <cx:pt idx="11">102.81</cx:pt>
          <cx:pt idx="12">103.95999999999999</cx:pt>
          <cx:pt idx="13">114.26000000000001</cx:pt>
          <cx:pt idx="14">117.48</cx:pt>
          <cx:pt idx="15">120.72</cx:pt>
          <cx:pt idx="16">123.65000000000001</cx:pt>
          <cx:pt idx="17">135.34</cx:pt>
          <cx:pt idx="18">145.06</cx:pt>
          <cx:pt idx="19">147.5</cx:pt>
          <cx:pt idx="20">153.40000000000001</cx:pt>
          <cx:pt idx="21">141.97</cx:pt>
          <cx:pt idx="22">150.13999999999999</cx:pt>
          <cx:pt idx="23">145.24000000000001</cx:pt>
        </cx:lvl>
      </cx:numDim>
    </cx:data>
  </cx:chartData>
  <cx:chart>
    <cx:title pos="t" align="ctr" overlay="0">
      <cx:tx>
        <cx:txData>
          <cx:v>Open Postings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Open Postings</a:t>
          </a:r>
        </a:p>
      </cx:txPr>
    </cx:title>
    <cx:plotArea>
      <cx:plotAreaRegion>
        <cx:series layoutId="funnel" uniqueId="{324DE7F2-87B8-4290-B7B1-2E053F623D4A}" formatIdx="0">
          <cx:tx>
            <cx:txData>
              <cx:f>'Open Posting Aging'!$A$32</cx:f>
              <cx:v>Total Postings</cx:v>
            </cx:txData>
          </cx:tx>
          <cx:dataLabels/>
          <cx:dataId val="0"/>
        </cx:series>
        <cx:series layoutId="funnel" hidden="1" uniqueId="{79110456-F6C1-4A20-B8E5-153D154E9A55}" formatIdx="1">
          <cx:tx>
            <cx:txData>
              <cx:f>'Open Posting Aging'!$A$33</cx:f>
              <cx:v>Avg. Aging</cx:v>
            </cx:txData>
          </cx:tx>
          <cx:dataId val="1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688D9F6-304F-A54F-A7B3-A8861CB7711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CFFF90A-CF9B-464D-8FDB-9DE900E7C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FCFFF90A-CF9B-464D-8FDB-9DE900E7C0F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94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FF90A-CF9B-464D-8FDB-9DE900E7C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B24E-2DA7-C94A-8CA3-6C60A761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9EE6-FC77-D04A-AE94-FACD65F38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8A05-CCBF-BF49-844D-77FCEAB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2473-63E8-A445-A5ED-57493257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9D3D-B0C8-AD40-8B7E-DF65BE5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66F5-C48C-A140-AF6A-BD3AE96B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D81EB-DD05-3C49-8168-F8DCE6495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EF82-EF15-D046-87A7-A3B0BAA2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1C2C-52C2-1F48-BDD6-3E57D0B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5058-A927-E347-BFAA-55120003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6C541-CB03-1D41-ABF9-3350E489F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D73B9-8BE7-D449-B958-5C851E29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897C-0376-294E-9400-CC5161F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C70E-48EE-E94D-881A-7AD7D6A1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E3D-6ECC-AE47-9865-1DF558E2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92D0-BD0F-BA4D-87C5-4E4AD8E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D3A7-F036-DF49-B178-0C1171D9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3CBF7-AB05-E74E-B582-E836D78D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E9E6-FEDA-7A47-BF5B-F7640653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E17E-B57E-6649-B610-70A3EA4A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F8D-684D-D941-A840-AAA5A747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984F-3C99-2643-A230-8845EA72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B43C-89B5-E14F-A7DF-6A71E8AF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AC62-02E5-694A-B2A5-5402181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A03B2-1452-0D48-A471-23EBFE73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830-490B-BB45-B765-164BEC0E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0AF1-2404-B342-B6FC-3212117F2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E3BD-0EC3-6844-A568-CBAD2DA6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F299-E1CD-534B-A149-FE5C4E64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3E657-0BB3-A740-8911-B81FF83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9B500-4F19-FD40-9D31-FA8D5426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96B2-DD27-C04F-BC7F-B784147F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2C89-98E9-F94C-BD2A-6E941FED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59BF-72E0-6842-AB6A-C0C31E84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F91FC-31F1-2C47-BA83-DF790DF17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A1C54-7656-DB47-A20D-D1241CC93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B7286-7743-8941-93C0-31095F98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03B0F-D46F-0644-BF08-0F3D5F69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5E5CA-6168-3F4D-B956-FD2DE6DC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0CF0-B73C-1D4E-9BD6-7F29E30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7CE2C-4A1A-A94F-B7FF-2BFC44F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26EC5-DB23-AC43-8F9D-220CA877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BF522-3317-8F48-9540-42DB953B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DF6A-DC98-7844-9930-EEE8E9BB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AE833-4928-7743-9DE8-E01D2C2A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D19E-8E78-8447-B9E9-A6195E9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271F-0454-6144-A52A-AF863B1E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5357-9254-3C43-BDD4-12571C3C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27CE-089B-6F41-9EF9-4C9242CA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B2EB-780E-DB40-AC4C-464056EE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D0FE-807B-1946-A286-52F26989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CC40A-12CD-3C45-8D3A-872CC87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E5AF-734C-9341-B064-191190FD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26D87-6249-2E45-9A37-1E6710688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59E3D-6613-DD4A-A1F6-010A9F4C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1659-8454-374F-B595-B513B14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91F2-64C7-4D8E-A700-555D50724547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83B6-BFAE-DF41-A18F-C8CA707F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F5B28-28E4-9047-AE71-659403D5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4D58-1B43-432B-A786-A11089BA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DD064-0A6B-F343-A87D-063057FD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A604-8B43-F640-8E00-5AE97CD2A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1875-6B6F-FC4F-A7BE-62ED2A0BE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91F2-64C7-4D8E-A700-555D50724547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E697-BC2F-034E-9D09-39907A40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D2EF7-8B28-7F4C-A241-2C8248D47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4D58-1B43-432B-A786-A11089BAD0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insight.io/research/us-jobs-report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8.jpeg"/><Relationship Id="rId7" Type="http://schemas.openxmlformats.org/officeDocument/2006/relationships/hyperlink" Target="http://www.publicinsight.i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n.Quigg@publicinsight.io" TargetMode="External"/><Relationship Id="rId5" Type="http://schemas.openxmlformats.org/officeDocument/2006/relationships/hyperlink" Target="https://my-schedule.timetrade.com/app/td-2136687/workflows/tsxzm/schedule/welcome?wfsid=16a5be04-baba97f6-16a5bdb5-baba97f6-00000002-9v8f8hmle0irsi2iarh5qj5j92cis48b&amp;view=full&amp;fs=1" TargetMode="External"/><Relationship Id="rId4" Type="http://schemas.openxmlformats.org/officeDocument/2006/relationships/hyperlink" Target="https://my-schedule.timetrade.com/app/td-2136687/workflows/tsxzm/schedule/welcome?wfsid=16a5be04-baba97f6-16a5be82-baba97f6-00000002-52crj82hbq5mm1natt8eti932r73i3pj&amp;view=full&amp;f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microsoft.com/office/2014/relationships/chartEx" Target="../charts/chartEx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14/relationships/chartEx" Target="../charts/chartEx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F0C1D74-D1B2-AE4B-89A7-5CB8D16E8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BB2A9F-8E68-8644-9106-DC0FAF0C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016" y="2976532"/>
            <a:ext cx="9913624" cy="967129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U.S. Jobs </a:t>
            </a:r>
            <a:r>
              <a:rPr lang="en-US" sz="4400" dirty="0">
                <a:solidFill>
                  <a:schemeClr val="bg1"/>
                </a:solidFill>
              </a:rPr>
              <a:t>Market – May Update</a:t>
            </a:r>
            <a:endParaRPr lang="en-US" sz="4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8B927-DF19-E247-B058-B1C36791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7" y="3943661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June 12, 2023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Dan Quigg — CEO, Public Insight Data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355AE-5186-8342-835F-13BDC56067A8}"/>
              </a:ext>
            </a:extLst>
          </p:cNvPr>
          <p:cNvSpPr/>
          <p:nvPr/>
        </p:nvSpPr>
        <p:spPr>
          <a:xfrm>
            <a:off x="0" y="6620718"/>
            <a:ext cx="12192000" cy="237281"/>
          </a:xfrm>
          <a:prstGeom prst="rect">
            <a:avLst/>
          </a:prstGeom>
          <a:solidFill>
            <a:srgbClr val="10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05E44-F1D2-964F-BA6B-778B16903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07" y="1106480"/>
            <a:ext cx="1966472" cy="644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B6441-23D5-47EB-87EA-D5EA9564C352}"/>
              </a:ext>
            </a:extLst>
          </p:cNvPr>
          <p:cNvSpPr txBox="1"/>
          <p:nvPr/>
        </p:nvSpPr>
        <p:spPr>
          <a:xfrm>
            <a:off x="8429376" y="493443"/>
            <a:ext cx="369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 for our free service at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https://publicinsight.io/research/us-jobs-report/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Pay Transparency is Here to Stay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AE1D4-DC64-252E-F9E1-214BCDE2B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05" y="1125090"/>
            <a:ext cx="10532173" cy="56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Employers are Increasingly Self-Disclosing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44EFE-A9F6-D0C7-FB32-B22767C4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25" y="1216124"/>
            <a:ext cx="8803047" cy="556486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CFB79E2-E97F-932A-958C-19804B9DC4C9}"/>
              </a:ext>
            </a:extLst>
          </p:cNvPr>
          <p:cNvSpPr/>
          <p:nvPr/>
        </p:nvSpPr>
        <p:spPr>
          <a:xfrm>
            <a:off x="4864231" y="1398305"/>
            <a:ext cx="4496585" cy="40221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Indeed Push for Transparency</a:t>
            </a:r>
          </a:p>
        </p:txBody>
      </p:sp>
    </p:spTree>
    <p:extLst>
      <p:ext uri="{BB962C8B-B14F-4D97-AF65-F5344CB8AC3E}">
        <p14:creationId xmlns:p14="http://schemas.microsoft.com/office/powerpoint/2010/main" val="111497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New and Changing Job Seekers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C79D3-B181-C877-5BED-B6C29193F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157" y="1245407"/>
            <a:ext cx="10148538" cy="54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Selective Industry Supply/Demand Challenges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CFE72E-D070-9F0A-9603-450D40BA7B36}"/>
              </a:ext>
            </a:extLst>
          </p:cNvPr>
          <p:cNvSpPr txBox="1"/>
          <p:nvPr/>
        </p:nvSpPr>
        <p:spPr>
          <a:xfrm>
            <a:off x="150635" y="1408658"/>
            <a:ext cx="20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improved job posting collection in April.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5FAAE-85CE-BEE5-B6E7-E9422A03C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88" y="1134495"/>
            <a:ext cx="9403883" cy="55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984B3372-992F-024D-8148-9C3A51DBC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" y="9171"/>
            <a:ext cx="12181172" cy="2750962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B07737E2-4B35-DC4B-B4FE-E6F420AD3DB1}"/>
              </a:ext>
            </a:extLst>
          </p:cNvPr>
          <p:cNvSpPr txBox="1">
            <a:spLocks/>
          </p:cNvSpPr>
          <p:nvPr/>
        </p:nvSpPr>
        <p:spPr>
          <a:xfrm>
            <a:off x="-1" y="5884333"/>
            <a:ext cx="12191996" cy="1017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 pitchFamily="2" charset="77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4844B-2495-4904-909E-834C211BBC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9972" y="985088"/>
            <a:ext cx="8493933" cy="16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dirty="0">
                <a:solidFill>
                  <a:srgbClr val="FFFFFF"/>
                </a:solidFill>
              </a:rPr>
              <a:t>How Can TalentView Help Your Company with Data-Driven Decision Making?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B1088E-EAF8-4544-B87A-58C0E330ECC5}"/>
              </a:ext>
            </a:extLst>
          </p:cNvPr>
          <p:cNvSpPr txBox="1">
            <a:spLocks/>
          </p:cNvSpPr>
          <p:nvPr/>
        </p:nvSpPr>
        <p:spPr>
          <a:xfrm>
            <a:off x="957084" y="3368105"/>
            <a:ext cx="9572655" cy="1363028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Schedule a personalized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your needs</a:t>
            </a:r>
          </a:p>
        </p:txBody>
      </p:sp>
      <p:sp>
        <p:nvSpPr>
          <p:cNvPr id="7" name="Rounded Rectangle 6">
            <a:hlinkClick r:id="rId4"/>
            <a:extLst>
              <a:ext uri="{FF2B5EF4-FFF2-40B4-BE49-F238E27FC236}">
                <a16:creationId xmlns:a16="http://schemas.microsoft.com/office/drawing/2014/main" id="{52DE64C1-3A8D-CA4A-BD1C-EA67E30594EB}"/>
              </a:ext>
            </a:extLst>
          </p:cNvPr>
          <p:cNvSpPr/>
          <p:nvPr/>
        </p:nvSpPr>
        <p:spPr>
          <a:xfrm>
            <a:off x="4766938" y="4743009"/>
            <a:ext cx="2658117" cy="661621"/>
          </a:xfrm>
          <a:prstGeom prst="roundRect">
            <a:avLst>
              <a:gd name="adj" fmla="val 50000"/>
            </a:avLst>
          </a:prstGeom>
          <a:solidFill>
            <a:srgbClr val="1FB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Demo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/>
              <a:ea typeface="+mn-ea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3CF32-DB31-894D-97D3-AADFD5C9825A}"/>
              </a:ext>
            </a:extLst>
          </p:cNvPr>
          <p:cNvSpPr txBox="1"/>
          <p:nvPr/>
        </p:nvSpPr>
        <p:spPr>
          <a:xfrm>
            <a:off x="2844971" y="6198031"/>
            <a:ext cx="375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Dan.Quigg@publicinsight.io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F6BA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https://www.linkedin.com/in/danquigg/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B53143-A6D4-1747-A609-37D90E06D620}"/>
              </a:ext>
            </a:extLst>
          </p:cNvPr>
          <p:cNvSpPr txBox="1"/>
          <p:nvPr/>
        </p:nvSpPr>
        <p:spPr>
          <a:xfrm>
            <a:off x="1372634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GET IN TOUCH: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86C6-5929-3947-91DE-6351D9C53B07}"/>
              </a:ext>
            </a:extLst>
          </p:cNvPr>
          <p:cNvSpPr txBox="1"/>
          <p:nvPr/>
        </p:nvSpPr>
        <p:spPr>
          <a:xfrm>
            <a:off x="6600162" y="6209907"/>
            <a:ext cx="17443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32A39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VIEW WEBSITE: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50D79-BC57-684F-9A54-43D25BF06662}"/>
              </a:ext>
            </a:extLst>
          </p:cNvPr>
          <p:cNvSpPr txBox="1"/>
          <p:nvPr/>
        </p:nvSpPr>
        <p:spPr>
          <a:xfrm>
            <a:off x="8179378" y="6198031"/>
            <a:ext cx="309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www.PublicInsight.io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3F8839-FD30-2E4A-B247-1686EAA33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8" y="428786"/>
            <a:ext cx="1748370" cy="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JOLTS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3FCEC-F76E-146A-0560-958204AC6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4" y="1194157"/>
            <a:ext cx="11158056" cy="55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Job Openings Pre and Post Pandemic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5DBF-C46F-4EB1-2AC8-D5561FBA2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15" y="1166851"/>
            <a:ext cx="12192000" cy="56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Unemployment Remains Near Historic Lows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563F6-99B9-B79A-AA18-A0DEBCFC3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5988"/>
            <a:ext cx="12192000" cy="56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89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Posting Volume YoY Declines but Recent Gains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E824F-FB50-A133-FE9A-D18810854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91" y="1106803"/>
            <a:ext cx="10772804" cy="56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Quarterly Posting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F735C-681E-BA11-0F33-7C4C35B6F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4" y="1650832"/>
            <a:ext cx="11286812" cy="33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Posting Aging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00083686"/>
                  </p:ext>
                </p:extLst>
              </p:nvPr>
            </p:nvGraphicFramePr>
            <p:xfrm>
              <a:off x="936859" y="1427170"/>
              <a:ext cx="4754880" cy="41576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1F9DF60B-43A8-463D-982F-B325630E02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859" y="1427170"/>
                <a:ext cx="4754880" cy="4157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28208550"/>
                  </p:ext>
                </p:extLst>
              </p:nvPr>
            </p:nvGraphicFramePr>
            <p:xfrm>
              <a:off x="6775784" y="1431064"/>
              <a:ext cx="4800600" cy="41862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5B58AE1C-6154-4926-B38A-93FA89D85D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5784" y="1431064"/>
                <a:ext cx="4800600" cy="41862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9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Posting Aging Trailing 15 Months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7089A-4FAB-5A37-4DD1-3FB040BE6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64" y="1202090"/>
            <a:ext cx="10759431" cy="55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BDEFF173-EB90-5548-81BB-DC4140016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585" cy="109728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4E97491F-745F-D745-AED3-B770B493DBD5}"/>
              </a:ext>
            </a:extLst>
          </p:cNvPr>
          <p:cNvSpPr txBox="1">
            <a:spLocks/>
          </p:cNvSpPr>
          <p:nvPr/>
        </p:nvSpPr>
        <p:spPr>
          <a:xfrm>
            <a:off x="428634" y="9523"/>
            <a:ext cx="10759431" cy="110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Compensation by Industry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E11F0C6-C7D0-4D6F-8DFA-38847638F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5" y="148127"/>
            <a:ext cx="693260" cy="752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81692-4095-AFEF-CB21-F2701EFA6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294" y="1125090"/>
            <a:ext cx="8322110" cy="5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Insight 1">
      <a:dk1>
        <a:srgbClr val="232A39"/>
      </a:dk1>
      <a:lt1>
        <a:srgbClr val="FFFFFF"/>
      </a:lt1>
      <a:dk2>
        <a:srgbClr val="0A4874"/>
      </a:dk2>
      <a:lt2>
        <a:srgbClr val="F6F7F6"/>
      </a:lt2>
      <a:accent1>
        <a:srgbClr val="0F6BAD"/>
      </a:accent1>
      <a:accent2>
        <a:srgbClr val="F6910D"/>
      </a:accent2>
      <a:accent3>
        <a:srgbClr val="1EB16C"/>
      </a:accent3>
      <a:accent4>
        <a:srgbClr val="EFC317"/>
      </a:accent4>
      <a:accent5>
        <a:srgbClr val="10A6A5"/>
      </a:accent5>
      <a:accent6>
        <a:srgbClr val="E6463C"/>
      </a:accent6>
      <a:hlink>
        <a:srgbClr val="BCBEBE"/>
      </a:hlink>
      <a:folHlink>
        <a:srgbClr val="0A487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19721</TotalTime>
  <Words>178</Words>
  <Application>Microsoft Office PowerPoint</Application>
  <PresentationFormat>Widescreen</PresentationFormat>
  <Paragraphs>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Poppins SemiBold</vt:lpstr>
      <vt:lpstr>Office Theme</vt:lpstr>
      <vt:lpstr>U.S. Jobs Market – May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TalentView Help Your Company with Data-Driven Decision Making?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Strategies Using Job Market Analytics</dc:title>
  <dc:creator>Dan Quigg</dc:creator>
  <cp:lastModifiedBy>Dan Quigg</cp:lastModifiedBy>
  <cp:revision>277</cp:revision>
  <cp:lastPrinted>2023-06-11T16:03:01Z</cp:lastPrinted>
  <dcterms:created xsi:type="dcterms:W3CDTF">2021-04-02T16:24:59Z</dcterms:created>
  <dcterms:modified xsi:type="dcterms:W3CDTF">2023-06-11T17:36:39Z</dcterms:modified>
</cp:coreProperties>
</file>