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400" r:id="rId2"/>
    <p:sldId id="491" r:id="rId3"/>
    <p:sldId id="490" r:id="rId4"/>
    <p:sldId id="482" r:id="rId5"/>
    <p:sldId id="483" r:id="rId6"/>
    <p:sldId id="475" r:id="rId7"/>
    <p:sldId id="477" r:id="rId8"/>
    <p:sldId id="478" r:id="rId9"/>
    <p:sldId id="492" r:id="rId10"/>
    <p:sldId id="493" r:id="rId11"/>
    <p:sldId id="485" r:id="rId12"/>
    <p:sldId id="486" r:id="rId13"/>
    <p:sldId id="489" r:id="rId14"/>
    <p:sldId id="397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D"/>
    <a:srgbClr val="10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73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an\Dropbox\Public%20Insight%20Docs\Presentations\Blogs%20and%20Articles\Monthly%20Jobs%20Reports\Posting%20Statistic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an\Dropbox\Public%20Insight%20Docs\Presentations\Blogs%20and%20Articles\Monthly%20Jobs%20Reports\Posting%20Statistic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Aging'!$B$1:$L$1</cx:f>
        <cx:lvl ptCount="11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</cx:lvl>
      </cx:strDim>
      <cx:numDim type="val">
        <cx:f dir="row">'Open Posting Aging'!$B$20:$L$20</cx:f>
        <cx:lvl ptCount="11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</cx:lvl>
      </cx:numDim>
    </cx:data>
  </cx:chartData>
  <cx:chart>
    <cx:title pos="t" align="ctr" overlay="0">
      <cx:tx>
        <cx:txData>
          <cx:v>Avg. Aging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Avg. Aging</a:t>
          </a:r>
        </a:p>
      </cx:txPr>
    </cx:title>
    <cx:plotArea>
      <cx:plotAreaRegion>
        <cx:series layoutId="funnel" uniqueId="{F009D4F5-5427-4F73-ABF7-BD65ED356825}">
          <cx:tx>
            <cx:txData>
              <cx:f>'Open Posting Aging'!$A$20</cx:f>
              <cx:v>Avg. Aging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Aging'!$B$1:$L$1</cx:f>
        <cx:lvl ptCount="11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</cx:lvl>
      </cx:strDim>
      <cx:numDim type="val">
        <cx:f dir="row">'Open Posting Aging'!$B$19:$L$19</cx:f>
        <cx:lvl ptCount="11" formatCode="_(* #,##0_);_(* \(#,##0\);_(* &quot;-&quot;??_);_(@_)">
          <cx:pt idx="0">4076825</cx:pt>
          <cx:pt idx="1">4190686</cx:pt>
          <cx:pt idx="2">4909489</cx:pt>
          <cx:pt idx="3">4722468</cx:pt>
          <cx:pt idx="4">4313420</cx:pt>
          <cx:pt idx="5">4109344</cx:pt>
          <cx:pt idx="6">3487996</cx:pt>
          <cx:pt idx="7">3634568</cx:pt>
          <cx:pt idx="8">3763114</cx:pt>
          <cx:pt idx="9">4304367</cx:pt>
          <cx:pt idx="10">3718933</cx:pt>
        </cx:lvl>
      </cx:numDim>
    </cx:data>
    <cx:data id="1">
      <cx:strDim type="cat">
        <cx:f dir="row">'Open Posting Aging'!$B$1:$L$1</cx:f>
        <cx:lvl ptCount="11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</cx:lvl>
      </cx:strDim>
      <cx:numDim type="val">
        <cx:f dir="row">'Open Posting Aging'!$B$20:$L$20</cx:f>
        <cx:lvl ptCount="11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</cx:lvl>
      </cx:numDim>
    </cx:data>
  </cx:chartData>
  <cx:chart>
    <cx:title pos="t" align="ctr" overlay="0">
      <cx:tx>
        <cx:txData>
          <cx:v>Open Postings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Open Postings</a:t>
          </a:r>
        </a:p>
      </cx:txPr>
    </cx:title>
    <cx:plotArea>
      <cx:plotAreaRegion>
        <cx:series layoutId="funnel" uniqueId="{D1DD4694-3DEC-4B09-9C90-E6ECB6478AC7}" formatIdx="0">
          <cx:tx>
            <cx:txData>
              <cx:f>'Open Posting Aging'!$A$19</cx:f>
              <cx:v>Total Postings</cx:v>
            </cx:txData>
          </cx:tx>
          <cx:spPr>
            <a:solidFill>
              <a:srgbClr val="00B050"/>
            </a:solidFill>
          </cx:spPr>
          <cx:dataLabels>
            <cx:visibility seriesName="0" categoryName="0" value="1"/>
          </cx:dataLabels>
          <cx:dataId val="0"/>
        </cx:series>
        <cx:series layoutId="funnel" hidden="1" uniqueId="{DFB5963B-EA35-42C5-998A-CF6B4415B385}" formatIdx="1">
          <cx:tx>
            <cx:txData>
              <cx:f>'Open Posting Aging'!$A$20</cx:f>
              <cx:v>Avg. Aging</cx:v>
            </cx:txData>
          </cx:tx>
          <cx:dataLabels>
            <cx:visibility seriesName="0" categoryName="0" value="1"/>
          </cx:dataLabels>
          <cx:dataId val="1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688D9F6-304F-A54F-A7B3-A8861CB7711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CFFF90A-CF9B-464D-8FDB-9DE900E7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4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FF90A-CF9B-464D-8FDB-9DE900E7C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B24E-2DA7-C94A-8CA3-6C60A761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9EE6-FC77-D04A-AE94-FACD65F38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8A05-CCBF-BF49-844D-77FCEAB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2473-63E8-A445-A5ED-57493257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9D3D-B0C8-AD40-8B7E-DF65BE5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66F5-C48C-A140-AF6A-BD3AE96B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D81EB-DD05-3C49-8168-F8DCE649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EF82-EF15-D046-87A7-A3B0BAA2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1C2C-52C2-1F48-BDD6-3E57D0B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5058-A927-E347-BFAA-55120003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6C541-CB03-1D41-ABF9-3350E489F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3B9-8BE7-D449-B958-5C851E29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897C-0376-294E-9400-CC5161F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C70E-48EE-E94D-881A-7AD7D6A1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E3D-6ECC-AE47-9865-1DF558E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92D0-BD0F-BA4D-87C5-4E4AD8E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D3A7-F036-DF49-B178-0C1171D9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3CBF7-AB05-E74E-B582-E836D78D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9E6-FEDA-7A47-BF5B-F7640653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E17E-B57E-6649-B610-70A3EA4A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F8D-684D-D941-A840-AAA5A747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984F-3C99-2643-A230-8845EA72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B43C-89B5-E14F-A7DF-6A71E8AF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AC62-02E5-694A-B2A5-5402181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A03B2-1452-0D48-A471-23EBFE73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830-490B-BB45-B765-164BEC0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0AF1-2404-B342-B6FC-3212117F2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E3BD-0EC3-6844-A568-CBAD2DA6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F299-E1CD-534B-A149-FE5C4E64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E657-0BB3-A740-8911-B81FF83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B500-4F19-FD40-9D31-FA8D542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96B2-DD27-C04F-BC7F-B784147F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2C89-98E9-F94C-BD2A-6E941FED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59BF-72E0-6842-AB6A-C0C31E84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F91FC-31F1-2C47-BA83-DF790DF17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A1C54-7656-DB47-A20D-D1241CC93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B7286-7743-8941-93C0-31095F98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03B0F-D46F-0644-BF08-0F3D5F69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5E5CA-6168-3F4D-B956-FD2DE6DC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0CF0-B73C-1D4E-9BD6-7F29E30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7CE2C-4A1A-A94F-B7FF-2BFC44F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26EC5-DB23-AC43-8F9D-220CA877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BF522-3317-8F48-9540-42DB953B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DF6A-DC98-7844-9930-EEE8E9B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AE833-4928-7743-9DE8-E01D2C2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D19E-8E78-8447-B9E9-A6195E9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271F-0454-6144-A52A-AF863B1E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5357-9254-3C43-BDD4-12571C3C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27CE-089B-6F41-9EF9-4C9242CA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B2EB-780E-DB40-AC4C-464056EE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D0FE-807B-1946-A286-52F26989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CC40A-12CD-3C45-8D3A-872CC87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E5AF-734C-9341-B064-191190FD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6D87-6249-2E45-9A37-1E671068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59E3D-6613-DD4A-A1F6-010A9F4C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1659-8454-374F-B595-B513B14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83B6-BFAE-DF41-A18F-C8CA707F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F5B28-28E4-9047-AE71-659403D5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DD064-0A6B-F343-A87D-063057FD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A604-8B43-F640-8E00-5AE97CD2A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1875-6B6F-FC4F-A7BE-62ED2A0BE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91F2-64C7-4D8E-A700-555D50724547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E697-BC2F-034E-9D09-39907A40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2EF7-8B28-7F4C-A241-2C8248D47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4D58-1B43-432B-A786-A11089BAD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insightdata.com/research/us-jobs-report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7.jpeg"/><Relationship Id="rId7" Type="http://schemas.openxmlformats.org/officeDocument/2006/relationships/hyperlink" Target="http://www.publicinsightdat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n.Quigg@publicinsightdata.com" TargetMode="External"/><Relationship Id="rId5" Type="http://schemas.openxmlformats.org/officeDocument/2006/relationships/hyperlink" Target="https://my-schedule.timetrade.com/app/td-2136687/workflows/tsxzm/schedule/welcome?wfsid=16a5be04-baba97f6-16a5bdb5-baba97f6-00000002-9v8f8hmle0irsi2iarh5qj5j92cis48b&amp;view=full&amp;fs=1" TargetMode="External"/><Relationship Id="rId4" Type="http://schemas.openxmlformats.org/officeDocument/2006/relationships/hyperlink" Target="https://my-schedule.timetrade.com/app/td-2136687/workflows/tsxzm/schedule/welcome?wfsid=16a5be04-baba97f6-16a5be82-baba97f6-00000002-52crj82hbq5mm1natt8eti932r73i3pj&amp;view=full&amp;f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microsoft.com/office/2014/relationships/chartEx" Target="../charts/chartEx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14/relationships/chartEx" Target="../charts/chartEx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0C1D74-D1B2-AE4B-89A7-5CB8D16E8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BB2A9F-8E68-8644-9106-DC0FAF0C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16" y="2976532"/>
            <a:ext cx="9913624" cy="967129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U.S. Jobs </a:t>
            </a:r>
            <a:r>
              <a:rPr lang="en-US" sz="4400" dirty="0">
                <a:solidFill>
                  <a:schemeClr val="bg1"/>
                </a:solidFill>
              </a:rPr>
              <a:t>Market – April Update</a:t>
            </a:r>
            <a:endParaRPr lang="en-US" sz="4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8B927-DF19-E247-B058-B1C36791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7" y="3943661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May 12, </a:t>
            </a:r>
            <a:r>
              <a:rPr lang="en-US" sz="2200" dirty="0">
                <a:solidFill>
                  <a:srgbClr val="FFFFFF"/>
                </a:solidFill>
              </a:rPr>
              <a:t>2022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Dan Quigg — CEO, Public Insight Data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355AE-5186-8342-835F-13BDC56067A8}"/>
              </a:ext>
            </a:extLst>
          </p:cNvPr>
          <p:cNvSpPr/>
          <p:nvPr/>
        </p:nvSpPr>
        <p:spPr>
          <a:xfrm>
            <a:off x="0" y="6620718"/>
            <a:ext cx="12192000" cy="237281"/>
          </a:xfrm>
          <a:prstGeom prst="rect">
            <a:avLst/>
          </a:prstGeom>
          <a:solidFill>
            <a:srgbClr val="10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05E44-F1D2-964F-BA6B-778B16903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207" y="1106480"/>
            <a:ext cx="1966472" cy="644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B6441-23D5-47EB-87EA-D5EA9564C352}"/>
              </a:ext>
            </a:extLst>
          </p:cNvPr>
          <p:cNvSpPr txBox="1"/>
          <p:nvPr/>
        </p:nvSpPr>
        <p:spPr>
          <a:xfrm>
            <a:off x="8429376" y="493443"/>
            <a:ext cx="369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 for our free service at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https://publicinsightdata.com/research/us-jobs-report/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10FEF-2D2B-7E93-3E10-9801973F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9" y="1106803"/>
            <a:ext cx="11704762" cy="4585536"/>
          </a:xfrm>
          <a:prstGeom prst="rect">
            <a:avLst/>
          </a:prstGeom>
        </p:spPr>
      </p:pic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Industry Comparisons of Remote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01957F-9743-FE91-2446-765A65DBD444}"/>
              </a:ext>
            </a:extLst>
          </p:cNvPr>
          <p:cNvCxnSpPr>
            <a:cxnSpLocks/>
          </p:cNvCxnSpPr>
          <p:nvPr/>
        </p:nvCxnSpPr>
        <p:spPr>
          <a:xfrm>
            <a:off x="1724014" y="6170823"/>
            <a:ext cx="7012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522EF2-5721-9C14-34CB-DBE9004E6CC8}"/>
              </a:ext>
            </a:extLst>
          </p:cNvPr>
          <p:cNvCxnSpPr>
            <a:cxnSpLocks/>
          </p:cNvCxnSpPr>
          <p:nvPr/>
        </p:nvCxnSpPr>
        <p:spPr>
          <a:xfrm>
            <a:off x="1724014" y="6407113"/>
            <a:ext cx="70120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F41795-E84D-4D3D-5519-84939A90DD4F}"/>
              </a:ext>
            </a:extLst>
          </p:cNvPr>
          <p:cNvSpPr txBox="1"/>
          <p:nvPr/>
        </p:nvSpPr>
        <p:spPr>
          <a:xfrm>
            <a:off x="428635" y="6044933"/>
            <a:ext cx="93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Permanent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5B25A-3771-254C-93F0-401AA573A6F9}"/>
              </a:ext>
            </a:extLst>
          </p:cNvPr>
          <p:cNvSpPr txBox="1"/>
          <p:nvPr/>
        </p:nvSpPr>
        <p:spPr>
          <a:xfrm>
            <a:off x="428634" y="6257091"/>
            <a:ext cx="93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4456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Ratings and Sentiment Continue Declines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DA61F0-26F5-ABD3-6093-DE5BA61243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8" y="1226589"/>
            <a:ext cx="10470275" cy="55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Review Sentiment Declines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B079-76EF-638B-AF7A-AB63C3D8CE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" y="1381343"/>
            <a:ext cx="12192000" cy="48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April Opinions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6ED47-3FD2-AE76-1EB6-AB4A1F7877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694"/>
            <a:ext cx="12192000" cy="53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984B3372-992F-024D-8148-9C3A51DBC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9171"/>
            <a:ext cx="12181172" cy="2750962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B07737E2-4B35-DC4B-B4FE-E6F420AD3DB1}"/>
              </a:ext>
            </a:extLst>
          </p:cNvPr>
          <p:cNvSpPr txBox="1">
            <a:spLocks/>
          </p:cNvSpPr>
          <p:nvPr/>
        </p:nvSpPr>
        <p:spPr>
          <a:xfrm>
            <a:off x="-1" y="5884333"/>
            <a:ext cx="12191996" cy="1017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 pitchFamily="2" charset="77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4844B-2495-4904-909E-834C211BBC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9972" y="985088"/>
            <a:ext cx="8493933" cy="16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How Can TalentView Help Your Company with Data-Driven Decision Making?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B1088E-EAF8-4544-B87A-58C0E330ECC5}"/>
              </a:ext>
            </a:extLst>
          </p:cNvPr>
          <p:cNvSpPr txBox="1">
            <a:spLocks/>
          </p:cNvSpPr>
          <p:nvPr/>
        </p:nvSpPr>
        <p:spPr>
          <a:xfrm>
            <a:off x="957084" y="3368105"/>
            <a:ext cx="9572655" cy="1363028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Schedule a personalized demo 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discussion of your needs</a:t>
            </a:r>
          </a:p>
        </p:txBody>
      </p: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52DE64C1-3A8D-CA4A-BD1C-EA67E30594EB}"/>
              </a:ext>
            </a:extLst>
          </p:cNvPr>
          <p:cNvSpPr/>
          <p:nvPr/>
        </p:nvSpPr>
        <p:spPr>
          <a:xfrm>
            <a:off x="4766938" y="4743009"/>
            <a:ext cx="2658117" cy="661621"/>
          </a:xfrm>
          <a:prstGeom prst="roundRect">
            <a:avLst>
              <a:gd name="adj" fmla="val 50000"/>
            </a:avLst>
          </a:prstGeom>
          <a:solidFill>
            <a:srgbClr val="1FB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Demo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/>
              <a:ea typeface="+mn-ea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3CF32-DB31-894D-97D3-AADFD5C9825A}"/>
              </a:ext>
            </a:extLst>
          </p:cNvPr>
          <p:cNvSpPr txBox="1"/>
          <p:nvPr/>
        </p:nvSpPr>
        <p:spPr>
          <a:xfrm>
            <a:off x="2844971" y="6198031"/>
            <a:ext cx="375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Dan.Quigg@publicinsightdata.com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https://www.linkedin.com/in/danquigg/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53143-A6D4-1747-A609-37D90E06D620}"/>
              </a:ext>
            </a:extLst>
          </p:cNvPr>
          <p:cNvSpPr txBox="1"/>
          <p:nvPr/>
        </p:nvSpPr>
        <p:spPr>
          <a:xfrm>
            <a:off x="1372634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GET IN TOUCH: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86C6-5929-3947-91DE-6351D9C53B07}"/>
              </a:ext>
            </a:extLst>
          </p:cNvPr>
          <p:cNvSpPr txBox="1"/>
          <p:nvPr/>
        </p:nvSpPr>
        <p:spPr>
          <a:xfrm>
            <a:off x="6600162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VIEW WEBSITE: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50D79-BC57-684F-9A54-43D25BF06662}"/>
              </a:ext>
            </a:extLst>
          </p:cNvPr>
          <p:cNvSpPr txBox="1"/>
          <p:nvPr/>
        </p:nvSpPr>
        <p:spPr>
          <a:xfrm>
            <a:off x="8179378" y="6198031"/>
            <a:ext cx="30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www.PublicInsightData.com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6BAD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3F8839-FD30-2E4A-B247-1686EAA33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928" y="428786"/>
            <a:ext cx="1748370" cy="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Agenda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52653-3B32-E633-2C0D-42A6B033E863}"/>
              </a:ext>
            </a:extLst>
          </p:cNvPr>
          <p:cNvSpPr txBox="1"/>
          <p:nvPr/>
        </p:nvSpPr>
        <p:spPr>
          <a:xfrm>
            <a:off x="335324" y="1315674"/>
            <a:ext cx="107594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Libre Franklin" pitchFamily="2" charset="0"/>
              </a:rPr>
              <a:t>Labor Market Update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Libre Franklin" pitchFamily="2" charset="0"/>
              </a:rPr>
              <a:t>Posting Statistics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Libre Franklin" pitchFamily="2" charset="0"/>
              </a:rPr>
              <a:t>Workplace Satisfaction</a:t>
            </a:r>
          </a:p>
        </p:txBody>
      </p:sp>
    </p:spTree>
    <p:extLst>
      <p:ext uri="{BB962C8B-B14F-4D97-AF65-F5344CB8AC3E}">
        <p14:creationId xmlns:p14="http://schemas.microsoft.com/office/powerpoint/2010/main" val="316232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Hires Down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91CDE-721A-36BB-F88B-CFEE212FAE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2892"/>
            <a:ext cx="12192000" cy="4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Openings Up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717E-B435-8B7B-75AF-A3D76DAD99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7096"/>
            <a:ext cx="12192000" cy="47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4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Quit Rates Bounce Back Up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CB4FC-176B-DF80-3146-A672FC79E0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" y="1433292"/>
            <a:ext cx="12192000" cy="47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Posting Volume Trails 2021 Activity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93379-1134-E19D-2709-63EBD4E41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4" y="1125090"/>
            <a:ext cx="11321114" cy="5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Quarterly Posting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D7344F-EBEA-CB7E-165C-881492AAF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59" y="1546803"/>
            <a:ext cx="11706282" cy="42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Posting Aging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07773068"/>
                  </p:ext>
                </p:extLst>
              </p:nvPr>
            </p:nvGraphicFramePr>
            <p:xfrm>
              <a:off x="428634" y="1309378"/>
              <a:ext cx="5486400" cy="39773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634" y="1309378"/>
                <a:ext cx="5486400" cy="397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9746251"/>
                  </p:ext>
                </p:extLst>
              </p:nvPr>
            </p:nvGraphicFramePr>
            <p:xfrm>
              <a:off x="6403597" y="1309377"/>
              <a:ext cx="5486400" cy="39773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3597" y="1309377"/>
                <a:ext cx="5486400" cy="39773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9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Remote Posting Trends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E7F04-94C5-DFF4-0B60-6C93B21031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4" y="1196920"/>
            <a:ext cx="11412384" cy="5557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01957F-9743-FE91-2446-765A65DBD444}"/>
              </a:ext>
            </a:extLst>
          </p:cNvPr>
          <p:cNvCxnSpPr>
            <a:cxnSpLocks/>
          </p:cNvCxnSpPr>
          <p:nvPr/>
        </p:nvCxnSpPr>
        <p:spPr>
          <a:xfrm>
            <a:off x="1958109" y="1716269"/>
            <a:ext cx="7012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522EF2-5721-9C14-34CB-DBE9004E6CC8}"/>
              </a:ext>
            </a:extLst>
          </p:cNvPr>
          <p:cNvCxnSpPr>
            <a:cxnSpLocks/>
          </p:cNvCxnSpPr>
          <p:nvPr/>
        </p:nvCxnSpPr>
        <p:spPr>
          <a:xfrm>
            <a:off x="1958109" y="1952559"/>
            <a:ext cx="70120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F41795-E84D-4D3D-5519-84939A90DD4F}"/>
              </a:ext>
            </a:extLst>
          </p:cNvPr>
          <p:cNvSpPr txBox="1"/>
          <p:nvPr/>
        </p:nvSpPr>
        <p:spPr>
          <a:xfrm>
            <a:off x="662730" y="1590379"/>
            <a:ext cx="93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Permanent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5B25A-3771-254C-93F0-401AA573A6F9}"/>
              </a:ext>
            </a:extLst>
          </p:cNvPr>
          <p:cNvSpPr txBox="1"/>
          <p:nvPr/>
        </p:nvSpPr>
        <p:spPr>
          <a:xfrm>
            <a:off x="662729" y="1802537"/>
            <a:ext cx="93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23632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Insight 1">
      <a:dk1>
        <a:srgbClr val="232A39"/>
      </a:dk1>
      <a:lt1>
        <a:srgbClr val="FFFFFF"/>
      </a:lt1>
      <a:dk2>
        <a:srgbClr val="0A4874"/>
      </a:dk2>
      <a:lt2>
        <a:srgbClr val="F6F7F6"/>
      </a:lt2>
      <a:accent1>
        <a:srgbClr val="0F6BAD"/>
      </a:accent1>
      <a:accent2>
        <a:srgbClr val="F6910D"/>
      </a:accent2>
      <a:accent3>
        <a:srgbClr val="1EB16C"/>
      </a:accent3>
      <a:accent4>
        <a:srgbClr val="EFC317"/>
      </a:accent4>
      <a:accent5>
        <a:srgbClr val="10A6A5"/>
      </a:accent5>
      <a:accent6>
        <a:srgbClr val="E6463C"/>
      </a:accent6>
      <a:hlink>
        <a:srgbClr val="BCBEBE"/>
      </a:hlink>
      <a:folHlink>
        <a:srgbClr val="0A487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10459</TotalTime>
  <Words>162</Words>
  <Application>Microsoft Office PowerPoint</Application>
  <PresentationFormat>Widescreen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Libre Franklin</vt:lpstr>
      <vt:lpstr>Poppins SemiBold</vt:lpstr>
      <vt:lpstr>Office Theme</vt:lpstr>
      <vt:lpstr>U.S. Jobs Market – April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TalentView Help Your Company with Data-Driven Decision Making?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Strategies Using Job Market Analytics</dc:title>
  <dc:creator>Dan Quigg</dc:creator>
  <cp:lastModifiedBy>Dan Quigg</cp:lastModifiedBy>
  <cp:revision>214</cp:revision>
  <cp:lastPrinted>2022-04-07T16:12:49Z</cp:lastPrinted>
  <dcterms:created xsi:type="dcterms:W3CDTF">2021-04-02T16:24:59Z</dcterms:created>
  <dcterms:modified xsi:type="dcterms:W3CDTF">2022-05-12T00:50:29Z</dcterms:modified>
</cp:coreProperties>
</file>