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400" r:id="rId2"/>
    <p:sldId id="481" r:id="rId3"/>
    <p:sldId id="482" r:id="rId4"/>
    <p:sldId id="483" r:id="rId5"/>
    <p:sldId id="475" r:id="rId6"/>
    <p:sldId id="477" r:id="rId7"/>
    <p:sldId id="478" r:id="rId8"/>
    <p:sldId id="484" r:id="rId9"/>
    <p:sldId id="485" r:id="rId10"/>
    <p:sldId id="397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B16D"/>
    <a:srgbClr val="106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1573" autoAdjust="0"/>
  </p:normalViewPr>
  <p:slideViewPr>
    <p:cSldViewPr snapToGrid="0">
      <p:cViewPr varScale="1">
        <p:scale>
          <a:sx n="109" d="100"/>
          <a:sy n="109" d="100"/>
        </p:scale>
        <p:origin x="5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Dan\Dropbox\Public%20Insight%20Docs\Presentations\Blogs%20and%20Articles\Monthly%20Jobs%20Reports\Posting%20Statistics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Dan\Dropbox\Public%20Insight%20Docs\Presentations\Blogs%20and%20Articles\Monthly%20Jobs%20Reports\Posting%20Statistics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'Open Posting Aging'!$B$1:$J$1</cx:f>
        <cx:lvl ptCount="9">
          <cx:pt idx="0">10-Jul</cx:pt>
          <cx:pt idx="1">6-Aug</cx:pt>
          <cx:pt idx="2">10-Sep</cx:pt>
          <cx:pt idx="3">8-Oct</cx:pt>
          <cx:pt idx="4">12-Nov</cx:pt>
          <cx:pt idx="5">10-Dec</cx:pt>
          <cx:pt idx="6">14-Jan</cx:pt>
          <cx:pt idx="7">11-Feb</cx:pt>
          <cx:pt idx="8">4-Mar</cx:pt>
        </cx:lvl>
      </cx:strDim>
      <cx:numDim type="val">
        <cx:f dir="row">'Open Posting Aging'!$B$17:$J$17</cx:f>
        <cx:lvl ptCount="9" formatCode="_(* #,##0_);_(* \(#,##0\);_(* &quot;-&quot;??_);_(@_)">
          <cx:pt idx="0">4076825</cx:pt>
          <cx:pt idx="1">4190686</cx:pt>
          <cx:pt idx="2">4909489</cx:pt>
          <cx:pt idx="3">4722468</cx:pt>
          <cx:pt idx="4">4313420</cx:pt>
          <cx:pt idx="5">4109344</cx:pt>
          <cx:pt idx="6">3487996</cx:pt>
          <cx:pt idx="7">3634568</cx:pt>
          <cx:pt idx="8">3763114</cx:pt>
        </cx:lvl>
      </cx:numDim>
    </cx:data>
    <cx:data id="1">
      <cx:strDim type="cat">
        <cx:f dir="row">'Open Posting Aging'!$B$1:$J$1</cx:f>
        <cx:lvl ptCount="9">
          <cx:pt idx="0">10-Jul</cx:pt>
          <cx:pt idx="1">6-Aug</cx:pt>
          <cx:pt idx="2">10-Sep</cx:pt>
          <cx:pt idx="3">8-Oct</cx:pt>
          <cx:pt idx="4">12-Nov</cx:pt>
          <cx:pt idx="5">10-Dec</cx:pt>
          <cx:pt idx="6">14-Jan</cx:pt>
          <cx:pt idx="7">11-Feb</cx:pt>
          <cx:pt idx="8">4-Mar</cx:pt>
        </cx:lvl>
      </cx:strDim>
      <cx:numDim type="val">
        <cx:f dir="row">'Open Posting Aging'!$B$18:$J$18</cx:f>
        <cx:lvl ptCount="9" formatCode="_(* #,##0.00_);_(* \(#,##0.00\);_(* &quot;-&quot;??_);_(@_)">
          <cx:pt idx="0">57.969999999999999</cx:pt>
          <cx:pt idx="1">62.920000000000002</cx:pt>
          <cx:pt idx="2">64.859999999999999</cx:pt>
          <cx:pt idx="3">72.799999999999997</cx:pt>
          <cx:pt idx="4">86.5</cx:pt>
          <cx:pt idx="5">92.659999999999997</cx:pt>
          <cx:pt idx="6">109.14</cx:pt>
          <cx:pt idx="7">103.93000000000001</cx:pt>
          <cx:pt idx="8">94.799999999999997</cx:pt>
        </cx:lvl>
      </cx:numDim>
    </cx:data>
  </cx:chartData>
  <cx:chart>
    <cx:title pos="t" align="ctr" overlay="0">
      <cx:tx>
        <cx:txData>
          <cx:v>Open Postings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Open Postings</a:t>
          </a:r>
        </a:p>
      </cx:txPr>
    </cx:title>
    <cx:plotArea>
      <cx:plotAreaRegion>
        <cx:series layoutId="funnel" uniqueId="{D1DD4694-3DEC-4B09-9C90-E6ECB6478AC7}" formatIdx="0">
          <cx:tx>
            <cx:txData>
              <cx:f>'Open Posting Aging'!$A$17</cx:f>
              <cx:v>Total Postings</cx:v>
            </cx:txData>
          </cx:tx>
          <cx:spPr>
            <a:solidFill>
              <a:srgbClr val="00B050"/>
            </a:solidFill>
          </cx:spPr>
          <cx:dataLabels>
            <cx:visibility seriesName="0" categoryName="0" value="1"/>
          </cx:dataLabels>
          <cx:dataId val="0"/>
        </cx:series>
        <cx:series layoutId="funnel" hidden="1" uniqueId="{DFB5963B-EA35-42C5-998A-CF6B4415B385}" formatIdx="1">
          <cx:tx>
            <cx:txData>
              <cx:f>'Open Posting Aging'!$A$18</cx:f>
              <cx:v>Avg. Aging</cx:v>
            </cx:txData>
          </cx:tx>
          <cx:dataLabels>
            <cx:visibility seriesName="0" categoryName="0" value="1"/>
          </cx:dataLabels>
          <cx:dataId val="1"/>
        </cx:series>
      </cx:plotAreaRegion>
      <cx:axis id="0">
        <cx:catScaling gapWidth="0.0599999987"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'Open Posting Aging'!$B$1:$J$1</cx:f>
        <cx:lvl ptCount="9">
          <cx:pt idx="0">10-Jul</cx:pt>
          <cx:pt idx="1">6-Aug</cx:pt>
          <cx:pt idx="2">10-Sep</cx:pt>
          <cx:pt idx="3">8-Oct</cx:pt>
          <cx:pt idx="4">12-Nov</cx:pt>
          <cx:pt idx="5">10-Dec</cx:pt>
          <cx:pt idx="6">14-Jan</cx:pt>
          <cx:pt idx="7">11-Feb</cx:pt>
          <cx:pt idx="8">4-Mar</cx:pt>
        </cx:lvl>
      </cx:strDim>
      <cx:numDim type="val">
        <cx:f dir="row">'Open Posting Aging'!$B$18:$J$18</cx:f>
        <cx:lvl ptCount="9" formatCode="_(* #,##0.00_);_(* \(#,##0.00\);_(* &quot;-&quot;??_);_(@_)">
          <cx:pt idx="0">57.969999999999999</cx:pt>
          <cx:pt idx="1">62.920000000000002</cx:pt>
          <cx:pt idx="2">64.859999999999999</cx:pt>
          <cx:pt idx="3">72.799999999999997</cx:pt>
          <cx:pt idx="4">86.5</cx:pt>
          <cx:pt idx="5">92.659999999999997</cx:pt>
          <cx:pt idx="6">109.14</cx:pt>
          <cx:pt idx="7">103.93000000000001</cx:pt>
          <cx:pt idx="8">94.799999999999997</cx:pt>
        </cx:lvl>
      </cx:numDim>
    </cx:data>
  </cx:chartData>
  <cx:chart>
    <cx:title pos="t" align="ctr" overlay="0">
      <cx:tx>
        <cx:txData>
          <cx:v>Avg. Aging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r>
            <a:rPr kumimoji="0" lang="en-US" sz="14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Calibri" panose="020F0502020204030204"/>
            </a:rPr>
            <a:t>Avg. Aging</a:t>
          </a:r>
        </a:p>
      </cx:txPr>
    </cx:title>
    <cx:plotArea>
      <cx:plotAreaRegion>
        <cx:series layoutId="funnel" uniqueId="{F009D4F5-5427-4F73-ABF7-BD65ED356825}">
          <cx:tx>
            <cx:txData>
              <cx:f>'Open Posting Aging'!$A$18</cx:f>
              <cx:v>Avg. Aging</cx:v>
            </cx:txData>
          </cx:tx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688D9F6-304F-A54F-A7B3-A8861CB7711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CFFF90A-CF9B-464D-8FDB-9DE900E7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9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FFF90A-CF9B-464D-8FDB-9DE900E7C0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40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83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55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71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21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1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83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83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B24E-2DA7-C94A-8CA3-6C60A761D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09EE6-FC77-D04A-AE94-FACD65F38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8A05-CCBF-BF49-844D-77FCEABC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62473-63E8-A445-A5ED-57493257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9D3D-B0C8-AD40-8B7E-DF65BE5C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66F5-C48C-A140-AF6A-BD3AE96B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D81EB-DD05-3C49-8168-F8DCE6495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EF82-EF15-D046-87A7-A3B0BAA2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A1C2C-52C2-1F48-BDD6-3E57D0B90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45058-A927-E347-BFAA-55120003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66C541-CB03-1D41-ABF9-3350E489F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D73B9-8BE7-D449-B958-5C851E297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D897C-0376-294E-9400-CC5161F2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CC70E-48EE-E94D-881A-7AD7D6A1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42E3D-6ECC-AE47-9865-1DF558E2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9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8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792D0-BD0F-BA4D-87C5-4E4AD8E3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1D3A7-F036-DF49-B178-0C1171D92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3CBF7-AB05-E74E-B582-E836D78DF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DE9E6-FEDA-7A47-BF5B-F7640653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2E17E-B57E-6649-B610-70A3EA4A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7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E2F8D-684D-D941-A840-AAA5A747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6984F-3C99-2643-A230-8845EA72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5B43C-89B5-E14F-A7DF-6A71E8AF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0AC62-02E5-694A-B2A5-540218102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A03B2-1452-0D48-A471-23EBFE7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5830-490B-BB45-B765-164BEC0E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0AF1-2404-B342-B6FC-3212117F2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9E3BD-0EC3-6844-A568-CBAD2DA66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7F299-E1CD-534B-A149-FE5C4E64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3E657-0BB3-A740-8911-B81FF834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9B500-4F19-FD40-9D31-FA8D5426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596B2-DD27-C04F-BC7F-B784147F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62C89-98E9-F94C-BD2A-6E941FED1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159BF-72E0-6842-AB6A-C0C31E844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F91FC-31F1-2C47-BA83-DF790DF17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A1C54-7656-DB47-A20D-D1241CC93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B7286-7743-8941-93C0-31095F98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203B0F-D46F-0644-BF08-0F3D5F692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75E5CA-6168-3F4D-B956-FD2DE6DC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1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0CF0-B73C-1D4E-9BD6-7F29E300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7CE2C-4A1A-A94F-B7FF-2BFC44F3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26EC5-DB23-AC43-8F9D-220CA877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BF522-3317-8F48-9540-42DB953B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8DDF6A-DC98-7844-9930-EEE8E9BB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AE833-4928-7743-9DE8-E01D2C2A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AD19E-8E78-8447-B9E9-A6195E9D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271F-0454-6144-A52A-AF863B1E9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05357-9254-3C43-BDD4-12571C3CC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B27CE-089B-6F41-9EF9-4C9242CA8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3B2EB-780E-DB40-AC4C-464056EE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ED0FE-807B-1946-A286-52F26989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CC40A-12CD-3C45-8D3A-872CC879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3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E5AF-734C-9341-B064-191190FDA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826D87-6249-2E45-9A37-1E6710688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59E3D-6613-DD4A-A1F6-010A9F4C5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01659-8454-374F-B595-B513B14B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183B6-BFAE-DF41-A18F-C8CA707F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F5B28-28E4-9047-AE71-659403D5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DD064-0A6B-F343-A87D-063057FD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AA604-8B43-F640-8E00-5AE97CD2A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D1875-6B6F-FC4F-A7BE-62ED2A0BE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391F2-64C7-4D8E-A700-555D50724547}" type="datetimeFigureOut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8E697-BC2F-034E-9D09-39907A40F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D2EF7-8B28-7F4C-A241-2C8248D47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4D58-1B43-432B-A786-A11089BAD0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9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ublicinsightdata.com/research/us-jobs-report/" TargetMode="Externa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14.jpeg"/><Relationship Id="rId7" Type="http://schemas.openxmlformats.org/officeDocument/2006/relationships/hyperlink" Target="http://www.publicinsightdata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an.Quigg@publicinsightdata.com" TargetMode="External"/><Relationship Id="rId5" Type="http://schemas.openxmlformats.org/officeDocument/2006/relationships/hyperlink" Target="https://my-schedule.timetrade.com/app/td-2136687/workflows/tsxzm/schedule/welcome?wfsid=16a5be04-baba97f6-16a5bdb5-baba97f6-00000002-9v8f8hmle0irsi2iarh5qj5j92cis48b&amp;view=full&amp;fs=1" TargetMode="External"/><Relationship Id="rId4" Type="http://schemas.openxmlformats.org/officeDocument/2006/relationships/hyperlink" Target="https://my-schedule.timetrade.com/app/td-2136687/workflows/tsxzm/schedule/welcome?wfsid=16a5be04-baba97f6-16a5be82-baba97f6-00000002-52crj82hbq5mm1natt8eti932r73i3pj&amp;view=full&amp;fs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jpeg"/><Relationship Id="rId7" Type="http://schemas.microsoft.com/office/2014/relationships/chartEx" Target="../charts/chartEx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14/relationships/chartEx" Target="../charts/chartEx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AF0C1D74-D1B2-AE4B-89A7-5CB8D16E8A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6BB2A9F-8E68-8644-9106-DC0FAF0C0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2016" y="2976532"/>
            <a:ext cx="9913624" cy="967129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U.S. Jobs </a:t>
            </a:r>
            <a:r>
              <a:rPr lang="en-US" sz="4400" dirty="0">
                <a:solidFill>
                  <a:schemeClr val="bg1"/>
                </a:solidFill>
              </a:rPr>
              <a:t>Market – February Update</a:t>
            </a:r>
            <a:endParaRPr lang="en-US" sz="44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538B927-DF19-E247-B058-B1C367917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207" y="3943661"/>
            <a:ext cx="6387155" cy="1078173"/>
          </a:xfrm>
        </p:spPr>
        <p:txBody>
          <a:bodyPr anchor="ctr">
            <a:normAutofit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March 10, 2022</a:t>
            </a:r>
          </a:p>
          <a:p>
            <a:pPr algn="l"/>
            <a:r>
              <a:rPr lang="en-US" sz="2200" dirty="0">
                <a:solidFill>
                  <a:srgbClr val="FFFFFF"/>
                </a:solidFill>
              </a:rPr>
              <a:t>Dan Quigg — CEO, Public Insight Data Corporation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3355AE-5186-8342-835F-13BDC56067A8}"/>
              </a:ext>
            </a:extLst>
          </p:cNvPr>
          <p:cNvSpPr/>
          <p:nvPr/>
        </p:nvSpPr>
        <p:spPr>
          <a:xfrm>
            <a:off x="0" y="6620718"/>
            <a:ext cx="12192000" cy="237281"/>
          </a:xfrm>
          <a:prstGeom prst="rect">
            <a:avLst/>
          </a:prstGeom>
          <a:solidFill>
            <a:srgbClr val="106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D05E44-F1D2-964F-BA6B-778B169038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0207" y="1106480"/>
            <a:ext cx="1966472" cy="6447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2B6441-23D5-47EB-87EA-D5EA9564C352}"/>
              </a:ext>
            </a:extLst>
          </p:cNvPr>
          <p:cNvSpPr txBox="1"/>
          <p:nvPr/>
        </p:nvSpPr>
        <p:spPr>
          <a:xfrm>
            <a:off x="8429376" y="493443"/>
            <a:ext cx="3696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Sign up for our free service at 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https://publicinsightdata.com/research/us-jobs-report/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966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Background pattern&#10;&#10;Description automatically generated">
            <a:extLst>
              <a:ext uri="{FF2B5EF4-FFF2-40B4-BE49-F238E27FC236}">
                <a16:creationId xmlns:a16="http://schemas.microsoft.com/office/drawing/2014/main" id="{984B3372-992F-024D-8148-9C3A51DBC0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4" y="9171"/>
            <a:ext cx="12181172" cy="2750962"/>
          </a:xfrm>
          <a:prstGeom prst="rect">
            <a:avLst/>
          </a:prstGeom>
        </p:spPr>
      </p:pic>
      <p:sp>
        <p:nvSpPr>
          <p:cNvPr id="26" name="Title 3">
            <a:extLst>
              <a:ext uri="{FF2B5EF4-FFF2-40B4-BE49-F238E27FC236}">
                <a16:creationId xmlns:a16="http://schemas.microsoft.com/office/drawing/2014/main" id="{B07737E2-4B35-DC4B-B4FE-E6F420AD3DB1}"/>
              </a:ext>
            </a:extLst>
          </p:cNvPr>
          <p:cNvSpPr txBox="1">
            <a:spLocks/>
          </p:cNvSpPr>
          <p:nvPr/>
        </p:nvSpPr>
        <p:spPr>
          <a:xfrm>
            <a:off x="-1" y="5884333"/>
            <a:ext cx="12191996" cy="1017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SemiBold" pitchFamily="2" charset="77"/>
              <a:ea typeface="+mj-e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4844B-2495-4904-909E-834C211BBC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79972" y="985088"/>
            <a:ext cx="8493933" cy="16002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dirty="0">
                <a:solidFill>
                  <a:srgbClr val="FFFFFF"/>
                </a:solidFill>
              </a:rPr>
              <a:t>How Can TalentView Help Your Company with Data-Driven Decision Making?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5B1088E-EAF8-4544-B87A-58C0E330ECC5}"/>
              </a:ext>
            </a:extLst>
          </p:cNvPr>
          <p:cNvSpPr txBox="1">
            <a:spLocks/>
          </p:cNvSpPr>
          <p:nvPr/>
        </p:nvSpPr>
        <p:spPr>
          <a:xfrm>
            <a:off x="957084" y="3368105"/>
            <a:ext cx="9572655" cy="1363028"/>
          </a:xfrm>
          <a:prstGeom prst="rect">
            <a:avLst/>
          </a:prstGeom>
          <a:ln w="19050">
            <a:noFill/>
          </a:ln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Schedule a personalized demo </a:t>
            </a:r>
            <a:b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and discussion of your needs</a:t>
            </a:r>
          </a:p>
        </p:txBody>
      </p:sp>
      <p:sp>
        <p:nvSpPr>
          <p:cNvPr id="7" name="Rounded Rectangle 6">
            <a:hlinkClick r:id="rId4"/>
            <a:extLst>
              <a:ext uri="{FF2B5EF4-FFF2-40B4-BE49-F238E27FC236}">
                <a16:creationId xmlns:a16="http://schemas.microsoft.com/office/drawing/2014/main" id="{52DE64C1-3A8D-CA4A-BD1C-EA67E30594EB}"/>
              </a:ext>
            </a:extLst>
          </p:cNvPr>
          <p:cNvSpPr/>
          <p:nvPr/>
        </p:nvSpPr>
        <p:spPr>
          <a:xfrm>
            <a:off x="4766938" y="4743009"/>
            <a:ext cx="2658117" cy="661621"/>
          </a:xfrm>
          <a:prstGeom prst="roundRect">
            <a:avLst>
              <a:gd name="adj" fmla="val 50000"/>
            </a:avLst>
          </a:prstGeom>
          <a:solidFill>
            <a:srgbClr val="1FB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Poppins" pitchFamily="2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Demo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/>
              <a:ea typeface="+mn-ea"/>
              <a:cs typeface="Poppins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83CF32-DB31-894D-97D3-AADFD5C9825A}"/>
              </a:ext>
            </a:extLst>
          </p:cNvPr>
          <p:cNvSpPr txBox="1"/>
          <p:nvPr/>
        </p:nvSpPr>
        <p:spPr>
          <a:xfrm>
            <a:off x="2844971" y="6198031"/>
            <a:ext cx="3755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Dan.Quigg@publicinsightdata.com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https://www.linkedin.com/in/danquigg/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B53143-A6D4-1747-A609-37D90E06D620}"/>
              </a:ext>
            </a:extLst>
          </p:cNvPr>
          <p:cNvSpPr txBox="1"/>
          <p:nvPr/>
        </p:nvSpPr>
        <p:spPr>
          <a:xfrm>
            <a:off x="1372634" y="6209907"/>
            <a:ext cx="17443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GET IN TOUCH: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ED86C6-5929-3947-91DE-6351D9C53B07}"/>
              </a:ext>
            </a:extLst>
          </p:cNvPr>
          <p:cNvSpPr txBox="1"/>
          <p:nvPr/>
        </p:nvSpPr>
        <p:spPr>
          <a:xfrm>
            <a:off x="6600162" y="6209907"/>
            <a:ext cx="17443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VIEW WEBSITE: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350D79-BC57-684F-9A54-43D25BF06662}"/>
              </a:ext>
            </a:extLst>
          </p:cNvPr>
          <p:cNvSpPr txBox="1"/>
          <p:nvPr/>
        </p:nvSpPr>
        <p:spPr>
          <a:xfrm>
            <a:off x="8179378" y="6198031"/>
            <a:ext cx="309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www.PublicInsightData.com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F6BAD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E3F8839-FD30-2E4A-B247-1686EAA33A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7928" y="428786"/>
            <a:ext cx="1748370" cy="5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2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New Whitepaper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1F69A8D-BB29-49C2-96D9-A88B0C4916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0435" y="1587305"/>
            <a:ext cx="6085714" cy="4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3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Quick Update on Labor Market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C1FC3E76-23BA-4D44-BD62-F44BD0E91D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9254"/>
            <a:ext cx="12192000" cy="477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4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Quick Update on Labor Market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0998837D-A569-46AE-90A8-94CAC12E3C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8360"/>
            <a:ext cx="12192000" cy="476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715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Slowing Posting Volume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CEB59967-15BC-417E-AE2B-FA338E8671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1" y="1263694"/>
            <a:ext cx="12103457" cy="558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4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Posting Summary (as of Mar. 4)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6CB407-7BD7-4911-BAE1-B60DA7CB7E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34" y="1454437"/>
            <a:ext cx="11504748" cy="485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0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Open Posting Aging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5B58AE1C-6154-4926-B38A-93FA89D85DE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2924663"/>
                  </p:ext>
                </p:extLst>
              </p:nvPr>
            </p:nvGraphicFramePr>
            <p:xfrm>
              <a:off x="158046" y="1327556"/>
              <a:ext cx="5760720" cy="373939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9" name="Chart 8">
                <a:extLst>
                  <a:ext uri="{FF2B5EF4-FFF2-40B4-BE49-F238E27FC236}">
                    <a16:creationId xmlns:a16="http://schemas.microsoft.com/office/drawing/2014/main" id="{5B58AE1C-6154-4926-B38A-93FA89D85DE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8046" y="1327556"/>
                <a:ext cx="5760720" cy="37393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1F9DF60B-43A8-463D-982F-B325630E021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871390114"/>
                  </p:ext>
                </p:extLst>
              </p:nvPr>
            </p:nvGraphicFramePr>
            <p:xfrm>
              <a:off x="6273236" y="1327557"/>
              <a:ext cx="5760720" cy="373939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1F9DF60B-43A8-463D-982F-B325630E02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73236" y="1327557"/>
                <a:ext cx="5760720" cy="373939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9294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Remote Work Analysis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883F4F56-2F81-4498-B73D-7E02C40027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2" y="1414928"/>
            <a:ext cx="11847619" cy="48761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AFAF81-D415-45B0-BB0B-5E1188E7BF3A}"/>
              </a:ext>
            </a:extLst>
          </p:cNvPr>
          <p:cNvSpPr txBox="1"/>
          <p:nvPr/>
        </p:nvSpPr>
        <p:spPr>
          <a:xfrm>
            <a:off x="6204558" y="1614243"/>
            <a:ext cx="5286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Temporary accommodations are being replaced by permanent.</a:t>
            </a:r>
          </a:p>
        </p:txBody>
      </p:sp>
    </p:spTree>
    <p:extLst>
      <p:ext uri="{BB962C8B-B14F-4D97-AF65-F5344CB8AC3E}">
        <p14:creationId xmlns:p14="http://schemas.microsoft.com/office/powerpoint/2010/main" val="402905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Remote Work Analysis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44AE3D8B-021F-46DC-94E6-E340D9E01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5090"/>
            <a:ext cx="12192000" cy="52603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234192-4DD2-4AA6-A6F8-F5A5404656C9}"/>
              </a:ext>
            </a:extLst>
          </p:cNvPr>
          <p:cNvSpPr txBox="1"/>
          <p:nvPr/>
        </p:nvSpPr>
        <p:spPr>
          <a:xfrm>
            <a:off x="3544478" y="1246598"/>
            <a:ext cx="65799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Permanent remote categories have resumed strong growth. In addition, Indeed has introduced a new “hybrid remote” category.</a:t>
            </a:r>
          </a:p>
        </p:txBody>
      </p:sp>
    </p:spTree>
    <p:extLst>
      <p:ext uri="{BB962C8B-B14F-4D97-AF65-F5344CB8AC3E}">
        <p14:creationId xmlns:p14="http://schemas.microsoft.com/office/powerpoint/2010/main" val="150717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Insight 1">
      <a:dk1>
        <a:srgbClr val="232A39"/>
      </a:dk1>
      <a:lt1>
        <a:srgbClr val="FFFFFF"/>
      </a:lt1>
      <a:dk2>
        <a:srgbClr val="0A4874"/>
      </a:dk2>
      <a:lt2>
        <a:srgbClr val="F6F7F6"/>
      </a:lt2>
      <a:accent1>
        <a:srgbClr val="0F6BAD"/>
      </a:accent1>
      <a:accent2>
        <a:srgbClr val="F6910D"/>
      </a:accent2>
      <a:accent3>
        <a:srgbClr val="1EB16C"/>
      </a:accent3>
      <a:accent4>
        <a:srgbClr val="EFC317"/>
      </a:accent4>
      <a:accent5>
        <a:srgbClr val="10A6A5"/>
      </a:accent5>
      <a:accent6>
        <a:srgbClr val="E6463C"/>
      </a:accent6>
      <a:hlink>
        <a:srgbClr val="BCBEBE"/>
      </a:hlink>
      <a:folHlink>
        <a:srgbClr val="0A4874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9421</TotalTime>
  <Words>172</Words>
  <Application>Microsoft Office PowerPoint</Application>
  <PresentationFormat>Widescreen</PresentationFormat>
  <Paragraphs>33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Poppins SemiBold</vt:lpstr>
      <vt:lpstr>Segoe UI</vt:lpstr>
      <vt:lpstr>Office Theme</vt:lpstr>
      <vt:lpstr>U.S. Jobs Market – February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TalentView Help Your Company with Data-Driven Decision Making?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Data-Driven Strategies Using Job Market Analytics</dc:title>
  <dc:creator>Dan Quigg</dc:creator>
  <cp:lastModifiedBy>Dan Quigg</cp:lastModifiedBy>
  <cp:revision>203</cp:revision>
  <cp:lastPrinted>2022-01-20T11:16:26Z</cp:lastPrinted>
  <dcterms:created xsi:type="dcterms:W3CDTF">2021-04-02T16:24:59Z</dcterms:created>
  <dcterms:modified xsi:type="dcterms:W3CDTF">2022-03-09T18:32:24Z</dcterms:modified>
</cp:coreProperties>
</file>